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2" r:id="rId1"/>
    <p:sldMasterId id="2147483864" r:id="rId2"/>
    <p:sldMasterId id="2147483876" r:id="rId3"/>
  </p:sldMasterIdLst>
  <p:notesMasterIdLst>
    <p:notesMasterId r:id="rId29"/>
  </p:notesMasterIdLst>
  <p:sldIdLst>
    <p:sldId id="434" r:id="rId4"/>
    <p:sldId id="464" r:id="rId5"/>
    <p:sldId id="435" r:id="rId6"/>
    <p:sldId id="468" r:id="rId7"/>
    <p:sldId id="466" r:id="rId8"/>
    <p:sldId id="471" r:id="rId9"/>
    <p:sldId id="467" r:id="rId10"/>
    <p:sldId id="436" r:id="rId11"/>
    <p:sldId id="452" r:id="rId12"/>
    <p:sldId id="437" r:id="rId13"/>
    <p:sldId id="453" r:id="rId14"/>
    <p:sldId id="465" r:id="rId15"/>
    <p:sldId id="463" r:id="rId16"/>
    <p:sldId id="469" r:id="rId17"/>
    <p:sldId id="256" r:id="rId18"/>
    <p:sldId id="474" r:id="rId19"/>
    <p:sldId id="477" r:id="rId20"/>
    <p:sldId id="475" r:id="rId21"/>
    <p:sldId id="476" r:id="rId22"/>
    <p:sldId id="470" r:id="rId23"/>
    <p:sldId id="473" r:id="rId24"/>
    <p:sldId id="457" r:id="rId25"/>
    <p:sldId id="472" r:id="rId26"/>
    <p:sldId id="454" r:id="rId27"/>
    <p:sldId id="449" r:id="rId2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45" autoAdjust="0"/>
    <p:restoredTop sz="74501" autoAdjust="0"/>
  </p:normalViewPr>
  <p:slideViewPr>
    <p:cSldViewPr snapToGrid="0">
      <p:cViewPr>
        <p:scale>
          <a:sx n="80" d="100"/>
          <a:sy n="80" d="100"/>
        </p:scale>
        <p:origin x="2202" y="114"/>
      </p:cViewPr>
      <p:guideLst/>
    </p:cSldViewPr>
  </p:slideViewPr>
  <p:notesTextViewPr>
    <p:cViewPr>
      <p:scale>
        <a:sx n="3" d="2"/>
        <a:sy n="3" d="2"/>
      </p:scale>
      <p:origin x="0" y="0"/>
    </p:cViewPr>
  </p:notesTextViewPr>
  <p:sorterViewPr>
    <p:cViewPr>
      <p:scale>
        <a:sx n="110" d="100"/>
        <a:sy n="110" d="100"/>
      </p:scale>
      <p:origin x="0" y="0"/>
    </p:cViewPr>
  </p:sorterViewPr>
  <p:notesViewPr>
    <p:cSldViewPr snapToGrid="0">
      <p:cViewPr varScale="1">
        <p:scale>
          <a:sx n="84" d="100"/>
          <a:sy n="84" d="100"/>
        </p:scale>
        <p:origin x="297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D18E99-6389-4892-A770-AA99A3E26B25}"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D49C0C58-4259-4530-B060-16C8F7574221}">
      <dgm:prSet phldrT="[Text]"/>
      <dgm:spPr/>
      <dgm:t>
        <a:bodyPr/>
        <a:lstStyle/>
        <a:p>
          <a:r>
            <a:rPr lang="en-US" dirty="0"/>
            <a:t>STEM                  (College Algebra)</a:t>
          </a:r>
        </a:p>
      </dgm:t>
    </dgm:pt>
    <dgm:pt modelId="{5A0643A1-01C5-4174-8F53-59906960E76B}" type="parTrans" cxnId="{2B265CE3-11A2-4B11-BE77-C761AD815827}">
      <dgm:prSet/>
      <dgm:spPr/>
      <dgm:t>
        <a:bodyPr/>
        <a:lstStyle/>
        <a:p>
          <a:endParaRPr lang="en-US"/>
        </a:p>
      </dgm:t>
    </dgm:pt>
    <dgm:pt modelId="{40D9FA1C-E12B-40F4-BD60-85134713E91B}" type="sibTrans" cxnId="{2B265CE3-11A2-4B11-BE77-C761AD815827}">
      <dgm:prSet/>
      <dgm:spPr/>
      <dgm:t>
        <a:bodyPr/>
        <a:lstStyle/>
        <a:p>
          <a:endParaRPr lang="en-US"/>
        </a:p>
      </dgm:t>
    </dgm:pt>
    <dgm:pt modelId="{E8AA64D3-5F4C-44B6-AADA-D7799D98EFB4}">
      <dgm:prSet phldrT="[Text]" custT="1"/>
      <dgm:spPr/>
      <dgm:t>
        <a:bodyPr/>
        <a:lstStyle/>
        <a:p>
          <a:pPr marL="0" indent="687388">
            <a:buNone/>
          </a:pPr>
          <a:r>
            <a:rPr lang="en-US" sz="1600" b="1" dirty="0"/>
            <a:t>Audience </a:t>
          </a:r>
          <a:r>
            <a:rPr lang="en-US" sz="1600" dirty="0"/>
            <a:t>                   Student who will need College Algebra but is not ready to take it in the senior year.</a:t>
          </a:r>
        </a:p>
      </dgm:t>
    </dgm:pt>
    <dgm:pt modelId="{931B9478-0BB6-4319-A4E3-02961D0CA154}" type="parTrans" cxnId="{243C826C-AB36-411A-8190-CF42500A8F6E}">
      <dgm:prSet/>
      <dgm:spPr/>
      <dgm:t>
        <a:bodyPr/>
        <a:lstStyle/>
        <a:p>
          <a:endParaRPr lang="en-US"/>
        </a:p>
      </dgm:t>
    </dgm:pt>
    <dgm:pt modelId="{05D8627F-5F5C-4635-8AAA-72019914FB88}" type="sibTrans" cxnId="{243C826C-AB36-411A-8190-CF42500A8F6E}">
      <dgm:prSet/>
      <dgm:spPr/>
      <dgm:t>
        <a:bodyPr/>
        <a:lstStyle/>
        <a:p>
          <a:endParaRPr lang="en-US"/>
        </a:p>
      </dgm:t>
    </dgm:pt>
    <dgm:pt modelId="{C6180507-4B4E-4A7D-A41D-F79E244C41FA}">
      <dgm:prSet phldrT="[Text]"/>
      <dgm:spPr/>
      <dgm:t>
        <a:bodyPr/>
        <a:lstStyle/>
        <a:p>
          <a:r>
            <a:rPr lang="en-US" dirty="0"/>
            <a:t>QL/Stats</a:t>
          </a:r>
        </a:p>
      </dgm:t>
    </dgm:pt>
    <dgm:pt modelId="{73E22C23-786A-48F1-9D8B-A7D55A541BA2}" type="parTrans" cxnId="{39E3F177-324D-4721-972C-25C2493E6F9B}">
      <dgm:prSet/>
      <dgm:spPr/>
      <dgm:t>
        <a:bodyPr/>
        <a:lstStyle/>
        <a:p>
          <a:endParaRPr lang="en-US"/>
        </a:p>
      </dgm:t>
    </dgm:pt>
    <dgm:pt modelId="{12948E77-9FF2-4D4F-954E-003B6F78F4C8}" type="sibTrans" cxnId="{39E3F177-324D-4721-972C-25C2493E6F9B}">
      <dgm:prSet/>
      <dgm:spPr/>
      <dgm:t>
        <a:bodyPr/>
        <a:lstStyle/>
        <a:p>
          <a:endParaRPr lang="en-US"/>
        </a:p>
      </dgm:t>
    </dgm:pt>
    <dgm:pt modelId="{8A3E7FEC-9687-483C-8395-03D6BEE30434}">
      <dgm:prSet phldrT="[Text]" custT="1"/>
      <dgm:spPr/>
      <dgm:t>
        <a:bodyPr/>
        <a:lstStyle/>
        <a:p>
          <a:pPr>
            <a:buNone/>
          </a:pPr>
          <a:r>
            <a:rPr lang="en-US" sz="1600" dirty="0"/>
            <a:t>                 </a:t>
          </a:r>
          <a:r>
            <a:rPr lang="en-US" sz="1600" b="1" dirty="0"/>
            <a:t>Audience              </a:t>
          </a:r>
          <a:r>
            <a:rPr lang="en-US" sz="1600" dirty="0"/>
            <a:t>Student who will need Liberal Arts Math (General Education Math) or Elementary Statistics but is not ready for DC/DE or AP versions of those courses in the senior year.</a:t>
          </a:r>
        </a:p>
      </dgm:t>
    </dgm:pt>
    <dgm:pt modelId="{CE456CA3-468D-4734-A892-0A7ED580916F}" type="parTrans" cxnId="{6CD67928-D07F-4584-8F2F-7DE02E9266DF}">
      <dgm:prSet/>
      <dgm:spPr/>
      <dgm:t>
        <a:bodyPr/>
        <a:lstStyle/>
        <a:p>
          <a:endParaRPr lang="en-US"/>
        </a:p>
      </dgm:t>
    </dgm:pt>
    <dgm:pt modelId="{05EC7F8C-E73F-471E-A477-8B459BA4B402}" type="sibTrans" cxnId="{6CD67928-D07F-4584-8F2F-7DE02E9266DF}">
      <dgm:prSet/>
      <dgm:spPr/>
      <dgm:t>
        <a:bodyPr/>
        <a:lstStyle/>
        <a:p>
          <a:endParaRPr lang="en-US"/>
        </a:p>
      </dgm:t>
    </dgm:pt>
    <dgm:pt modelId="{F86E3AFB-94F2-4491-8193-ECEDEFB61148}">
      <dgm:prSet phldrT="[Text]" custT="1"/>
      <dgm:spPr/>
      <dgm:t>
        <a:bodyPr/>
        <a:lstStyle/>
        <a:p>
          <a:pPr>
            <a:buNone/>
          </a:pPr>
          <a:r>
            <a:rPr lang="en-US" sz="1600" b="1" dirty="0"/>
            <a:t>  Common major/programs           </a:t>
          </a:r>
          <a:r>
            <a:rPr lang="en-US" sz="1600" b="0" dirty="0"/>
            <a:t>M</a:t>
          </a:r>
          <a:r>
            <a:rPr lang="en-US" sz="1600" dirty="0"/>
            <a:t>ost AA degrees such as history, art, philosophy, English</a:t>
          </a:r>
        </a:p>
      </dgm:t>
    </dgm:pt>
    <dgm:pt modelId="{E70A0EB8-614D-430B-B1D8-2BA2D0E2A0F0}" type="parTrans" cxnId="{017D11F0-44E8-44DC-A2FD-F6826A7EA034}">
      <dgm:prSet/>
      <dgm:spPr/>
      <dgm:t>
        <a:bodyPr/>
        <a:lstStyle/>
        <a:p>
          <a:endParaRPr lang="en-US"/>
        </a:p>
      </dgm:t>
    </dgm:pt>
    <dgm:pt modelId="{743F9FAF-B43A-4C11-B6EA-F235E373F204}" type="sibTrans" cxnId="{017D11F0-44E8-44DC-A2FD-F6826A7EA034}">
      <dgm:prSet/>
      <dgm:spPr/>
      <dgm:t>
        <a:bodyPr/>
        <a:lstStyle/>
        <a:p>
          <a:endParaRPr lang="en-US"/>
        </a:p>
      </dgm:t>
    </dgm:pt>
    <dgm:pt modelId="{155F7738-6E8D-474C-B1AE-C305A0BBB521}">
      <dgm:prSet phldrT="[Text]"/>
      <dgm:spPr/>
      <dgm:t>
        <a:bodyPr/>
        <a:lstStyle/>
        <a:p>
          <a:r>
            <a:rPr lang="en-US" dirty="0"/>
            <a:t>Tech Math</a:t>
          </a:r>
        </a:p>
      </dgm:t>
    </dgm:pt>
    <dgm:pt modelId="{79B0D8FC-79A6-4FCC-BC0E-09FD25915F1E}" type="parTrans" cxnId="{19A1849C-7720-4584-B9CC-0A6CCF3F3EB5}">
      <dgm:prSet/>
      <dgm:spPr/>
      <dgm:t>
        <a:bodyPr/>
        <a:lstStyle/>
        <a:p>
          <a:endParaRPr lang="en-US"/>
        </a:p>
      </dgm:t>
    </dgm:pt>
    <dgm:pt modelId="{57BA954D-382B-405D-B80A-55C0562A840C}" type="sibTrans" cxnId="{19A1849C-7720-4584-B9CC-0A6CCF3F3EB5}">
      <dgm:prSet/>
      <dgm:spPr/>
      <dgm:t>
        <a:bodyPr/>
        <a:lstStyle/>
        <a:p>
          <a:endParaRPr lang="en-US"/>
        </a:p>
      </dgm:t>
    </dgm:pt>
    <dgm:pt modelId="{C2D520E0-B1EB-4281-BCE6-55BB9E6375D5}">
      <dgm:prSet phldrT="[Text]" custT="1"/>
      <dgm:spPr/>
      <dgm:t>
        <a:bodyPr/>
        <a:lstStyle/>
        <a:p>
          <a:pPr>
            <a:buNone/>
          </a:pPr>
          <a:r>
            <a:rPr lang="en-US" sz="1600" b="1" dirty="0"/>
            <a:t>                 Audience                </a:t>
          </a:r>
          <a:r>
            <a:rPr lang="en-US" sz="1600" dirty="0"/>
            <a:t>Student who will need multiple levels of technical math but is only ready for the lowest version*. </a:t>
          </a:r>
        </a:p>
      </dgm:t>
    </dgm:pt>
    <dgm:pt modelId="{866FB281-F166-4099-80CB-A3D9233806B6}" type="parTrans" cxnId="{4E77FE02-ADC4-40B5-886A-1576E647ECC8}">
      <dgm:prSet/>
      <dgm:spPr/>
      <dgm:t>
        <a:bodyPr/>
        <a:lstStyle/>
        <a:p>
          <a:endParaRPr lang="en-US"/>
        </a:p>
      </dgm:t>
    </dgm:pt>
    <dgm:pt modelId="{A251E26D-FA78-41AC-B0E4-9362D467CEB3}" type="sibTrans" cxnId="{4E77FE02-ADC4-40B5-886A-1576E647ECC8}">
      <dgm:prSet/>
      <dgm:spPr/>
      <dgm:t>
        <a:bodyPr/>
        <a:lstStyle/>
        <a:p>
          <a:endParaRPr lang="en-US"/>
        </a:p>
      </dgm:t>
    </dgm:pt>
    <dgm:pt modelId="{E02B9D95-0C82-4F4D-B773-E1891B6BA837}">
      <dgm:prSet phldrT="[Text]" custT="1"/>
      <dgm:spPr/>
      <dgm:t>
        <a:bodyPr/>
        <a:lstStyle/>
        <a:p>
          <a:pPr>
            <a:buNone/>
          </a:pPr>
          <a:r>
            <a:rPr lang="en-US" sz="1600" b="1" dirty="0"/>
            <a:t>  Common major/programs </a:t>
          </a:r>
          <a:r>
            <a:rPr lang="en-US" sz="1600" b="0" dirty="0"/>
            <a:t>M</a:t>
          </a:r>
          <a:r>
            <a:rPr lang="en-US" sz="1600" dirty="0"/>
            <a:t>ost AAS degrees such as welding, fire science, construction, culinary arts</a:t>
          </a:r>
        </a:p>
      </dgm:t>
    </dgm:pt>
    <dgm:pt modelId="{1A07FAB5-6A8D-476C-A5DC-04A17335A0A4}" type="parTrans" cxnId="{7352BC5C-63BE-4F3F-8490-3F851134981F}">
      <dgm:prSet/>
      <dgm:spPr/>
      <dgm:t>
        <a:bodyPr/>
        <a:lstStyle/>
        <a:p>
          <a:endParaRPr lang="en-US"/>
        </a:p>
      </dgm:t>
    </dgm:pt>
    <dgm:pt modelId="{3C16F538-1DCE-41EF-A87E-8C0C8FD73BE7}" type="sibTrans" cxnId="{7352BC5C-63BE-4F3F-8490-3F851134981F}">
      <dgm:prSet/>
      <dgm:spPr/>
      <dgm:t>
        <a:bodyPr/>
        <a:lstStyle/>
        <a:p>
          <a:endParaRPr lang="en-US"/>
        </a:p>
      </dgm:t>
    </dgm:pt>
    <dgm:pt modelId="{DC214BC8-5A5C-424E-B4DC-F7C0EAC230FF}">
      <dgm:prSet phldrT="[Text]" custT="1"/>
      <dgm:spPr/>
      <dgm:t>
        <a:bodyPr/>
        <a:lstStyle/>
        <a:p>
          <a:endParaRPr lang="en-US" sz="1600" dirty="0"/>
        </a:p>
      </dgm:t>
    </dgm:pt>
    <dgm:pt modelId="{B5E285FF-C5EF-4DE5-8A48-53FEA4EC5F1A}" type="parTrans" cxnId="{FE04412B-BE53-446F-83A2-C342AF3D7A52}">
      <dgm:prSet/>
      <dgm:spPr/>
      <dgm:t>
        <a:bodyPr/>
        <a:lstStyle/>
        <a:p>
          <a:endParaRPr lang="en-US"/>
        </a:p>
      </dgm:t>
    </dgm:pt>
    <dgm:pt modelId="{07E6A5E4-0D33-40E3-8772-E26415175930}" type="sibTrans" cxnId="{FE04412B-BE53-446F-83A2-C342AF3D7A52}">
      <dgm:prSet/>
      <dgm:spPr/>
      <dgm:t>
        <a:bodyPr/>
        <a:lstStyle/>
        <a:p>
          <a:endParaRPr lang="en-US"/>
        </a:p>
      </dgm:t>
    </dgm:pt>
    <dgm:pt modelId="{8BA2BD55-F13A-4D27-BD0F-41B9C33B0901}">
      <dgm:prSet phldrT="[Text]" custT="1"/>
      <dgm:spPr/>
      <dgm:t>
        <a:bodyPr/>
        <a:lstStyle/>
        <a:p>
          <a:pPr marL="0" indent="0">
            <a:buNone/>
          </a:pPr>
          <a:r>
            <a:rPr lang="en-US" sz="1600" b="1" dirty="0"/>
            <a:t>Common majors/programs           </a:t>
          </a:r>
          <a:r>
            <a:rPr lang="en-US" sz="1600" b="0" dirty="0"/>
            <a:t>M</a:t>
          </a:r>
          <a:r>
            <a:rPr lang="en-US" sz="1600" dirty="0"/>
            <a:t>any AS degrees, most STEM majors, some nursing majors, elementary education, business degrees requiring business calculus, university programs (BS or BA) that require College Algebra</a:t>
          </a:r>
        </a:p>
      </dgm:t>
    </dgm:pt>
    <dgm:pt modelId="{CA29AA4E-C3A0-421C-A617-17D8A9A9E022}" type="parTrans" cxnId="{4BFB7321-98AD-401D-A9B0-3E46F4A3330B}">
      <dgm:prSet/>
      <dgm:spPr/>
      <dgm:t>
        <a:bodyPr/>
        <a:lstStyle/>
        <a:p>
          <a:endParaRPr lang="en-US"/>
        </a:p>
      </dgm:t>
    </dgm:pt>
    <dgm:pt modelId="{24C975D5-E94C-4FD2-A9C1-9CB5690ABD1A}" type="sibTrans" cxnId="{4BFB7321-98AD-401D-A9B0-3E46F4A3330B}">
      <dgm:prSet/>
      <dgm:spPr/>
      <dgm:t>
        <a:bodyPr/>
        <a:lstStyle/>
        <a:p>
          <a:endParaRPr lang="en-US"/>
        </a:p>
      </dgm:t>
    </dgm:pt>
    <dgm:pt modelId="{EF2736E9-29D9-4C1B-89D6-0A09F217E7B8}">
      <dgm:prSet phldrT="[Text]" custT="1"/>
      <dgm:spPr/>
      <dgm:t>
        <a:bodyPr/>
        <a:lstStyle/>
        <a:p>
          <a:pPr marL="171450" indent="0"/>
          <a:endParaRPr lang="en-US" sz="1600" dirty="0"/>
        </a:p>
      </dgm:t>
    </dgm:pt>
    <dgm:pt modelId="{27538766-C6F0-44E1-9983-5FD4660813BE}" type="parTrans" cxnId="{710FC32F-EC0B-49FA-9607-4B57543263D1}">
      <dgm:prSet/>
      <dgm:spPr/>
      <dgm:t>
        <a:bodyPr/>
        <a:lstStyle/>
        <a:p>
          <a:endParaRPr lang="en-US"/>
        </a:p>
      </dgm:t>
    </dgm:pt>
    <dgm:pt modelId="{C6CB46FB-8648-4546-B0C4-76AC5D000A54}" type="sibTrans" cxnId="{710FC32F-EC0B-49FA-9607-4B57543263D1}">
      <dgm:prSet/>
      <dgm:spPr/>
      <dgm:t>
        <a:bodyPr/>
        <a:lstStyle/>
        <a:p>
          <a:endParaRPr lang="en-US"/>
        </a:p>
      </dgm:t>
    </dgm:pt>
    <dgm:pt modelId="{5ADEBD0F-422A-4969-BF8A-0B90FA205858}">
      <dgm:prSet phldrT="[Text]" custT="1"/>
      <dgm:spPr/>
      <dgm:t>
        <a:bodyPr/>
        <a:lstStyle/>
        <a:p>
          <a:pPr marL="171450" indent="0"/>
          <a:endParaRPr lang="en-US" sz="1600" dirty="0"/>
        </a:p>
      </dgm:t>
    </dgm:pt>
    <dgm:pt modelId="{A2021B4B-8D3B-42A9-9C77-67E0DC928371}" type="parTrans" cxnId="{3AF69DFF-ED25-42A7-8FFB-D06D427A4F32}">
      <dgm:prSet/>
      <dgm:spPr/>
      <dgm:t>
        <a:bodyPr/>
        <a:lstStyle/>
        <a:p>
          <a:endParaRPr lang="en-US"/>
        </a:p>
      </dgm:t>
    </dgm:pt>
    <dgm:pt modelId="{332AC7EB-5BB1-4F26-AE69-6D783E03EDBD}" type="sibTrans" cxnId="{3AF69DFF-ED25-42A7-8FFB-D06D427A4F32}">
      <dgm:prSet/>
      <dgm:spPr/>
      <dgm:t>
        <a:bodyPr/>
        <a:lstStyle/>
        <a:p>
          <a:endParaRPr lang="en-US"/>
        </a:p>
      </dgm:t>
    </dgm:pt>
    <dgm:pt modelId="{D63E1549-9088-476E-9205-48D633BD8F0C}">
      <dgm:prSet phldrT="[Text]" custT="1"/>
      <dgm:spPr/>
      <dgm:t>
        <a:bodyPr/>
        <a:lstStyle/>
        <a:p>
          <a:endParaRPr lang="en-US" sz="1600" dirty="0"/>
        </a:p>
      </dgm:t>
    </dgm:pt>
    <dgm:pt modelId="{C45D42ED-3BC6-4F80-B747-3872A8173C41}" type="parTrans" cxnId="{0D21430F-5152-492C-A897-8659BDC1B59E}">
      <dgm:prSet/>
      <dgm:spPr/>
      <dgm:t>
        <a:bodyPr/>
        <a:lstStyle/>
        <a:p>
          <a:endParaRPr lang="en-US"/>
        </a:p>
      </dgm:t>
    </dgm:pt>
    <dgm:pt modelId="{D0553E24-E15B-41A6-A07D-B1D9C728EF85}" type="sibTrans" cxnId="{0D21430F-5152-492C-A897-8659BDC1B59E}">
      <dgm:prSet/>
      <dgm:spPr/>
      <dgm:t>
        <a:bodyPr/>
        <a:lstStyle/>
        <a:p>
          <a:endParaRPr lang="en-US"/>
        </a:p>
      </dgm:t>
    </dgm:pt>
    <dgm:pt modelId="{59F3B555-4CF1-429D-AE55-90651A68A42A}">
      <dgm:prSet phldrT="[Text]" custT="1"/>
      <dgm:spPr/>
      <dgm:t>
        <a:bodyPr/>
        <a:lstStyle/>
        <a:p>
          <a:endParaRPr lang="en-US" sz="1600" dirty="0"/>
        </a:p>
      </dgm:t>
    </dgm:pt>
    <dgm:pt modelId="{ECEEA243-2741-4EAC-B978-77BDFF397B49}" type="parTrans" cxnId="{F1052F3E-5A8D-4575-9484-45EFC753DDFD}">
      <dgm:prSet/>
      <dgm:spPr/>
      <dgm:t>
        <a:bodyPr/>
        <a:lstStyle/>
        <a:p>
          <a:endParaRPr lang="en-US"/>
        </a:p>
      </dgm:t>
    </dgm:pt>
    <dgm:pt modelId="{9B623912-C990-4310-9D73-BEE354D0403F}" type="sibTrans" cxnId="{F1052F3E-5A8D-4575-9484-45EFC753DDFD}">
      <dgm:prSet/>
      <dgm:spPr/>
      <dgm:t>
        <a:bodyPr/>
        <a:lstStyle/>
        <a:p>
          <a:endParaRPr lang="en-US"/>
        </a:p>
      </dgm:t>
    </dgm:pt>
    <dgm:pt modelId="{3887AEDC-93F5-4BC7-96FE-0BE551B62290}">
      <dgm:prSet phldrT="[Text]" custT="1"/>
      <dgm:spPr/>
      <dgm:t>
        <a:bodyPr/>
        <a:lstStyle/>
        <a:p>
          <a:pPr>
            <a:buNone/>
          </a:pPr>
          <a:r>
            <a:rPr lang="en-US" sz="1200" dirty="0"/>
            <a:t>* If the CC only has one tech math course required that is the same as the transitional tech math course, it would be better to have dual credit tech math at the HS instead of TM.</a:t>
          </a:r>
        </a:p>
      </dgm:t>
    </dgm:pt>
    <dgm:pt modelId="{196F0BA8-2270-48FC-8CBD-824F628EA2C0}" type="parTrans" cxnId="{C1E34877-114D-4D44-BADC-4C5EE8563213}">
      <dgm:prSet/>
      <dgm:spPr/>
      <dgm:t>
        <a:bodyPr/>
        <a:lstStyle/>
        <a:p>
          <a:endParaRPr lang="en-US"/>
        </a:p>
      </dgm:t>
    </dgm:pt>
    <dgm:pt modelId="{9D4100B5-0192-43A8-99F3-D68E470B3C1F}" type="sibTrans" cxnId="{C1E34877-114D-4D44-BADC-4C5EE8563213}">
      <dgm:prSet/>
      <dgm:spPr/>
      <dgm:t>
        <a:bodyPr/>
        <a:lstStyle/>
        <a:p>
          <a:endParaRPr lang="en-US"/>
        </a:p>
      </dgm:t>
    </dgm:pt>
    <dgm:pt modelId="{4EDDE5DF-C4BA-4245-94E7-26BDAB9A4F7C}">
      <dgm:prSet phldrT="[Text]" custT="1"/>
      <dgm:spPr/>
      <dgm:t>
        <a:bodyPr/>
        <a:lstStyle/>
        <a:p>
          <a:pPr>
            <a:buNone/>
          </a:pPr>
          <a:endParaRPr lang="en-US" sz="1600" dirty="0"/>
        </a:p>
      </dgm:t>
    </dgm:pt>
    <dgm:pt modelId="{60C27754-1268-4F4B-90D8-5E410DDF5A4B}" type="parTrans" cxnId="{38B80946-2CA0-4387-9D8C-C3C3191BFDC0}">
      <dgm:prSet/>
      <dgm:spPr/>
      <dgm:t>
        <a:bodyPr/>
        <a:lstStyle/>
        <a:p>
          <a:endParaRPr lang="en-US"/>
        </a:p>
      </dgm:t>
    </dgm:pt>
    <dgm:pt modelId="{9519A20B-8054-4F98-8B8D-CFB01DEB08C9}" type="sibTrans" cxnId="{38B80946-2CA0-4387-9D8C-C3C3191BFDC0}">
      <dgm:prSet/>
      <dgm:spPr/>
      <dgm:t>
        <a:bodyPr/>
        <a:lstStyle/>
        <a:p>
          <a:endParaRPr lang="en-US"/>
        </a:p>
      </dgm:t>
    </dgm:pt>
    <dgm:pt modelId="{701F528E-ADDA-437D-AF6E-B68EDC23EE11}" type="pres">
      <dgm:prSet presAssocID="{4CD18E99-6389-4892-A770-AA99A3E26B25}" presName="Name0" presStyleCnt="0">
        <dgm:presLayoutVars>
          <dgm:dir/>
          <dgm:animLvl val="lvl"/>
          <dgm:resizeHandles val="exact"/>
        </dgm:presLayoutVars>
      </dgm:prSet>
      <dgm:spPr/>
    </dgm:pt>
    <dgm:pt modelId="{83066AC9-DF8B-4D6E-817C-794534FFCF34}" type="pres">
      <dgm:prSet presAssocID="{D49C0C58-4259-4530-B060-16C8F7574221}" presName="composite" presStyleCnt="0"/>
      <dgm:spPr/>
    </dgm:pt>
    <dgm:pt modelId="{0D78D4E8-9B5D-485D-B474-79C508B2F3C5}" type="pres">
      <dgm:prSet presAssocID="{D49C0C58-4259-4530-B060-16C8F7574221}" presName="parTx" presStyleLbl="alignNode1" presStyleIdx="0" presStyleCnt="3">
        <dgm:presLayoutVars>
          <dgm:chMax val="0"/>
          <dgm:chPref val="0"/>
          <dgm:bulletEnabled val="1"/>
        </dgm:presLayoutVars>
      </dgm:prSet>
      <dgm:spPr/>
    </dgm:pt>
    <dgm:pt modelId="{65CAD61C-F304-4A84-9573-62A825C0E9BA}" type="pres">
      <dgm:prSet presAssocID="{D49C0C58-4259-4530-B060-16C8F7574221}" presName="desTx" presStyleLbl="alignAccFollowNode1" presStyleIdx="0" presStyleCnt="3">
        <dgm:presLayoutVars>
          <dgm:bulletEnabled val="1"/>
        </dgm:presLayoutVars>
      </dgm:prSet>
      <dgm:spPr/>
    </dgm:pt>
    <dgm:pt modelId="{5209389C-FE17-4973-B53A-1C0B3F819442}" type="pres">
      <dgm:prSet presAssocID="{40D9FA1C-E12B-40F4-BD60-85134713E91B}" presName="space" presStyleCnt="0"/>
      <dgm:spPr/>
    </dgm:pt>
    <dgm:pt modelId="{27000F00-1354-470B-8C00-929E6840B204}" type="pres">
      <dgm:prSet presAssocID="{C6180507-4B4E-4A7D-A41D-F79E244C41FA}" presName="composite" presStyleCnt="0"/>
      <dgm:spPr/>
    </dgm:pt>
    <dgm:pt modelId="{35BFEB7A-63D3-4F03-A518-2314FE5651C1}" type="pres">
      <dgm:prSet presAssocID="{C6180507-4B4E-4A7D-A41D-F79E244C41FA}" presName="parTx" presStyleLbl="alignNode1" presStyleIdx="1" presStyleCnt="3">
        <dgm:presLayoutVars>
          <dgm:chMax val="0"/>
          <dgm:chPref val="0"/>
          <dgm:bulletEnabled val="1"/>
        </dgm:presLayoutVars>
      </dgm:prSet>
      <dgm:spPr/>
    </dgm:pt>
    <dgm:pt modelId="{A2D750DE-5E1B-4B0A-9D2D-835A96BBB184}" type="pres">
      <dgm:prSet presAssocID="{C6180507-4B4E-4A7D-A41D-F79E244C41FA}" presName="desTx" presStyleLbl="alignAccFollowNode1" presStyleIdx="1" presStyleCnt="3">
        <dgm:presLayoutVars>
          <dgm:bulletEnabled val="1"/>
        </dgm:presLayoutVars>
      </dgm:prSet>
      <dgm:spPr/>
    </dgm:pt>
    <dgm:pt modelId="{4CB1D28E-2DEC-49FD-99E2-937C4B3C8E27}" type="pres">
      <dgm:prSet presAssocID="{12948E77-9FF2-4D4F-954E-003B6F78F4C8}" presName="space" presStyleCnt="0"/>
      <dgm:spPr/>
    </dgm:pt>
    <dgm:pt modelId="{0C465F28-ECA6-4E2C-B68E-43FD5B6F665F}" type="pres">
      <dgm:prSet presAssocID="{155F7738-6E8D-474C-B1AE-C305A0BBB521}" presName="composite" presStyleCnt="0"/>
      <dgm:spPr/>
    </dgm:pt>
    <dgm:pt modelId="{6DFB39BA-8C0A-4ACF-9CA7-4CBD16F90A7D}" type="pres">
      <dgm:prSet presAssocID="{155F7738-6E8D-474C-B1AE-C305A0BBB521}" presName="parTx" presStyleLbl="alignNode1" presStyleIdx="2" presStyleCnt="3">
        <dgm:presLayoutVars>
          <dgm:chMax val="0"/>
          <dgm:chPref val="0"/>
          <dgm:bulletEnabled val="1"/>
        </dgm:presLayoutVars>
      </dgm:prSet>
      <dgm:spPr/>
    </dgm:pt>
    <dgm:pt modelId="{FD79A57C-4320-4403-82A5-40A35D1ACDF6}" type="pres">
      <dgm:prSet presAssocID="{155F7738-6E8D-474C-B1AE-C305A0BBB521}" presName="desTx" presStyleLbl="alignAccFollowNode1" presStyleIdx="2" presStyleCnt="3">
        <dgm:presLayoutVars>
          <dgm:bulletEnabled val="1"/>
        </dgm:presLayoutVars>
      </dgm:prSet>
      <dgm:spPr/>
    </dgm:pt>
  </dgm:ptLst>
  <dgm:cxnLst>
    <dgm:cxn modelId="{4E77FE02-ADC4-40B5-886A-1576E647ECC8}" srcId="{155F7738-6E8D-474C-B1AE-C305A0BBB521}" destId="{C2D520E0-B1EB-4281-BCE6-55BB9E6375D5}" srcOrd="0" destOrd="0" parTransId="{866FB281-F166-4099-80CB-A3D9233806B6}" sibTransId="{A251E26D-FA78-41AC-B0E4-9362D467CEB3}"/>
    <dgm:cxn modelId="{E15E0509-5A15-435D-8EA3-CB6AF5340E91}" type="presOf" srcId="{D49C0C58-4259-4530-B060-16C8F7574221}" destId="{0D78D4E8-9B5D-485D-B474-79C508B2F3C5}" srcOrd="0" destOrd="0" presId="urn:microsoft.com/office/officeart/2005/8/layout/hList1"/>
    <dgm:cxn modelId="{0D21430F-5152-492C-A897-8659BDC1B59E}" srcId="{155F7738-6E8D-474C-B1AE-C305A0BBB521}" destId="{D63E1549-9088-476E-9205-48D633BD8F0C}" srcOrd="1" destOrd="0" parTransId="{C45D42ED-3BC6-4F80-B747-3872A8173C41}" sibTransId="{D0553E24-E15B-41A6-A07D-B1D9C728EF85}"/>
    <dgm:cxn modelId="{1A97001C-1CD4-4A9E-934A-78AD032F1561}" type="presOf" srcId="{D63E1549-9088-476E-9205-48D633BD8F0C}" destId="{FD79A57C-4320-4403-82A5-40A35D1ACDF6}" srcOrd="0" destOrd="1" presId="urn:microsoft.com/office/officeart/2005/8/layout/hList1"/>
    <dgm:cxn modelId="{4BFB7321-98AD-401D-A9B0-3E46F4A3330B}" srcId="{D49C0C58-4259-4530-B060-16C8F7574221}" destId="{8BA2BD55-F13A-4D27-BD0F-41B9C33B0901}" srcOrd="3" destOrd="0" parTransId="{CA29AA4E-C3A0-421C-A617-17D8A9A9E022}" sibTransId="{24C975D5-E94C-4FD2-A9C1-9CB5690ABD1A}"/>
    <dgm:cxn modelId="{6CD67928-D07F-4584-8F2F-7DE02E9266DF}" srcId="{C6180507-4B4E-4A7D-A41D-F79E244C41FA}" destId="{8A3E7FEC-9687-483C-8395-03D6BEE30434}" srcOrd="0" destOrd="0" parTransId="{CE456CA3-468D-4734-A892-0A7ED580916F}" sibTransId="{05EC7F8C-E73F-471E-A477-8B459BA4B402}"/>
    <dgm:cxn modelId="{FE04412B-BE53-446F-83A2-C342AF3D7A52}" srcId="{C6180507-4B4E-4A7D-A41D-F79E244C41FA}" destId="{DC214BC8-5A5C-424E-B4DC-F7C0EAC230FF}" srcOrd="1" destOrd="0" parTransId="{B5E285FF-C5EF-4DE5-8A48-53FEA4EC5F1A}" sibTransId="{07E6A5E4-0D33-40E3-8772-E26415175930}"/>
    <dgm:cxn modelId="{710FC32F-EC0B-49FA-9607-4B57543263D1}" srcId="{D49C0C58-4259-4530-B060-16C8F7574221}" destId="{EF2736E9-29D9-4C1B-89D6-0A09F217E7B8}" srcOrd="1" destOrd="0" parTransId="{27538766-C6F0-44E1-9983-5FD4660813BE}" sibTransId="{C6CB46FB-8648-4546-B0C4-76AC5D000A54}"/>
    <dgm:cxn modelId="{C979F433-FD54-4135-A40F-40BC7C9F6CA2}" type="presOf" srcId="{59F3B555-4CF1-429D-AE55-90651A68A42A}" destId="{FD79A57C-4320-4403-82A5-40A35D1ACDF6}" srcOrd="0" destOrd="2" presId="urn:microsoft.com/office/officeart/2005/8/layout/hList1"/>
    <dgm:cxn modelId="{F1052F3E-5A8D-4575-9484-45EFC753DDFD}" srcId="{155F7738-6E8D-474C-B1AE-C305A0BBB521}" destId="{59F3B555-4CF1-429D-AE55-90651A68A42A}" srcOrd="2" destOrd="0" parTransId="{ECEEA243-2741-4EAC-B978-77BDFF397B49}" sibTransId="{9B623912-C990-4310-9D73-BEE354D0403F}"/>
    <dgm:cxn modelId="{7352BC5C-63BE-4F3F-8490-3F851134981F}" srcId="{155F7738-6E8D-474C-B1AE-C305A0BBB521}" destId="{E02B9D95-0C82-4F4D-B773-E1891B6BA837}" srcOrd="3" destOrd="0" parTransId="{1A07FAB5-6A8D-476C-A5DC-04A17335A0A4}" sibTransId="{3C16F538-1DCE-41EF-A87E-8C0C8FD73BE7}"/>
    <dgm:cxn modelId="{10E9815F-C5BD-4361-B8FF-E084C84CA5EB}" type="presOf" srcId="{155F7738-6E8D-474C-B1AE-C305A0BBB521}" destId="{6DFB39BA-8C0A-4ACF-9CA7-4CBD16F90A7D}" srcOrd="0" destOrd="0" presId="urn:microsoft.com/office/officeart/2005/8/layout/hList1"/>
    <dgm:cxn modelId="{38B80946-2CA0-4387-9D8C-C3C3191BFDC0}" srcId="{155F7738-6E8D-474C-B1AE-C305A0BBB521}" destId="{4EDDE5DF-C4BA-4245-94E7-26BDAB9A4F7C}" srcOrd="4" destOrd="0" parTransId="{60C27754-1268-4F4B-90D8-5E410DDF5A4B}" sibTransId="{9519A20B-8054-4F98-8B8D-CFB01DEB08C9}"/>
    <dgm:cxn modelId="{9384484B-65ED-44C2-B86B-C35239766252}" type="presOf" srcId="{C6180507-4B4E-4A7D-A41D-F79E244C41FA}" destId="{35BFEB7A-63D3-4F03-A518-2314FE5651C1}" srcOrd="0" destOrd="0" presId="urn:microsoft.com/office/officeart/2005/8/layout/hList1"/>
    <dgm:cxn modelId="{243C826C-AB36-411A-8190-CF42500A8F6E}" srcId="{D49C0C58-4259-4530-B060-16C8F7574221}" destId="{E8AA64D3-5F4C-44B6-AADA-D7799D98EFB4}" srcOrd="0" destOrd="0" parTransId="{931B9478-0BB6-4319-A4E3-02961D0CA154}" sibTransId="{05D8627F-5F5C-4635-8AAA-72019914FB88}"/>
    <dgm:cxn modelId="{CEE29652-F033-48E5-9186-7780EDE78DED}" type="presOf" srcId="{4CD18E99-6389-4892-A770-AA99A3E26B25}" destId="{701F528E-ADDA-437D-AF6E-B68EDC23EE11}" srcOrd="0" destOrd="0" presId="urn:microsoft.com/office/officeart/2005/8/layout/hList1"/>
    <dgm:cxn modelId="{7096A953-E6A5-4F7F-A755-FF9E70B527B3}" type="presOf" srcId="{8A3E7FEC-9687-483C-8395-03D6BEE30434}" destId="{A2D750DE-5E1B-4B0A-9D2D-835A96BBB184}" srcOrd="0" destOrd="0" presId="urn:microsoft.com/office/officeart/2005/8/layout/hList1"/>
    <dgm:cxn modelId="{00737C55-3E08-4B4F-9D22-0EAA8A90598F}" type="presOf" srcId="{5ADEBD0F-422A-4969-BF8A-0B90FA205858}" destId="{65CAD61C-F304-4A84-9573-62A825C0E9BA}" srcOrd="0" destOrd="2" presId="urn:microsoft.com/office/officeart/2005/8/layout/hList1"/>
    <dgm:cxn modelId="{4A21C376-87B7-45F6-9B6C-9B327F85ACDA}" type="presOf" srcId="{C2D520E0-B1EB-4281-BCE6-55BB9E6375D5}" destId="{FD79A57C-4320-4403-82A5-40A35D1ACDF6}" srcOrd="0" destOrd="0" presId="urn:microsoft.com/office/officeart/2005/8/layout/hList1"/>
    <dgm:cxn modelId="{C1E34877-114D-4D44-BADC-4C5EE8563213}" srcId="{155F7738-6E8D-474C-B1AE-C305A0BBB521}" destId="{3887AEDC-93F5-4BC7-96FE-0BE551B62290}" srcOrd="5" destOrd="0" parTransId="{196F0BA8-2270-48FC-8CBD-824F628EA2C0}" sibTransId="{9D4100B5-0192-43A8-99F3-D68E470B3C1F}"/>
    <dgm:cxn modelId="{39E3F177-324D-4721-972C-25C2493E6F9B}" srcId="{4CD18E99-6389-4892-A770-AA99A3E26B25}" destId="{C6180507-4B4E-4A7D-A41D-F79E244C41FA}" srcOrd="1" destOrd="0" parTransId="{73E22C23-786A-48F1-9D8B-A7D55A541BA2}" sibTransId="{12948E77-9FF2-4D4F-954E-003B6F78F4C8}"/>
    <dgm:cxn modelId="{2E03288B-DF5E-4B1A-9574-4F49F46C3F88}" type="presOf" srcId="{F86E3AFB-94F2-4491-8193-ECEDEFB61148}" destId="{A2D750DE-5E1B-4B0A-9D2D-835A96BBB184}" srcOrd="0" destOrd="2" presId="urn:microsoft.com/office/officeart/2005/8/layout/hList1"/>
    <dgm:cxn modelId="{6CA96399-A2FE-47C8-97D6-792DDCE9F7A6}" type="presOf" srcId="{8BA2BD55-F13A-4D27-BD0F-41B9C33B0901}" destId="{65CAD61C-F304-4A84-9573-62A825C0E9BA}" srcOrd="0" destOrd="3" presId="urn:microsoft.com/office/officeart/2005/8/layout/hList1"/>
    <dgm:cxn modelId="{19A1849C-7720-4584-B9CC-0A6CCF3F3EB5}" srcId="{4CD18E99-6389-4892-A770-AA99A3E26B25}" destId="{155F7738-6E8D-474C-B1AE-C305A0BBB521}" srcOrd="2" destOrd="0" parTransId="{79B0D8FC-79A6-4FCC-BC0E-09FD25915F1E}" sibTransId="{57BA954D-382B-405D-B80A-55C0562A840C}"/>
    <dgm:cxn modelId="{51A11E9F-D937-4CCA-A121-79A45F8BDB2F}" type="presOf" srcId="{3887AEDC-93F5-4BC7-96FE-0BE551B62290}" destId="{FD79A57C-4320-4403-82A5-40A35D1ACDF6}" srcOrd="0" destOrd="5" presId="urn:microsoft.com/office/officeart/2005/8/layout/hList1"/>
    <dgm:cxn modelId="{FAF5A0A3-DE75-4897-BD2F-23F1C1521BA7}" type="presOf" srcId="{E02B9D95-0C82-4F4D-B773-E1891B6BA837}" destId="{FD79A57C-4320-4403-82A5-40A35D1ACDF6}" srcOrd="0" destOrd="3" presId="urn:microsoft.com/office/officeart/2005/8/layout/hList1"/>
    <dgm:cxn modelId="{999A89C5-1CAB-459F-9D7D-FDF418EC6408}" type="presOf" srcId="{EF2736E9-29D9-4C1B-89D6-0A09F217E7B8}" destId="{65CAD61C-F304-4A84-9573-62A825C0E9BA}" srcOrd="0" destOrd="1" presId="urn:microsoft.com/office/officeart/2005/8/layout/hList1"/>
    <dgm:cxn modelId="{7FBDB9CC-5806-45CE-9532-E740EB3932C4}" type="presOf" srcId="{DC214BC8-5A5C-424E-B4DC-F7C0EAC230FF}" destId="{A2D750DE-5E1B-4B0A-9D2D-835A96BBB184}" srcOrd="0" destOrd="1" presId="urn:microsoft.com/office/officeart/2005/8/layout/hList1"/>
    <dgm:cxn modelId="{A03FD9CF-F209-40D1-9DF5-49E422D60DEA}" type="presOf" srcId="{4EDDE5DF-C4BA-4245-94E7-26BDAB9A4F7C}" destId="{FD79A57C-4320-4403-82A5-40A35D1ACDF6}" srcOrd="0" destOrd="4" presId="urn:microsoft.com/office/officeart/2005/8/layout/hList1"/>
    <dgm:cxn modelId="{E3A7EED1-7A10-47FF-8DBB-CDF029D87959}" type="presOf" srcId="{E8AA64D3-5F4C-44B6-AADA-D7799D98EFB4}" destId="{65CAD61C-F304-4A84-9573-62A825C0E9BA}" srcOrd="0" destOrd="0" presId="urn:microsoft.com/office/officeart/2005/8/layout/hList1"/>
    <dgm:cxn modelId="{2B265CE3-11A2-4B11-BE77-C761AD815827}" srcId="{4CD18E99-6389-4892-A770-AA99A3E26B25}" destId="{D49C0C58-4259-4530-B060-16C8F7574221}" srcOrd="0" destOrd="0" parTransId="{5A0643A1-01C5-4174-8F53-59906960E76B}" sibTransId="{40D9FA1C-E12B-40F4-BD60-85134713E91B}"/>
    <dgm:cxn modelId="{017D11F0-44E8-44DC-A2FD-F6826A7EA034}" srcId="{C6180507-4B4E-4A7D-A41D-F79E244C41FA}" destId="{F86E3AFB-94F2-4491-8193-ECEDEFB61148}" srcOrd="2" destOrd="0" parTransId="{E70A0EB8-614D-430B-B1D8-2BA2D0E2A0F0}" sibTransId="{743F9FAF-B43A-4C11-B6EA-F235E373F204}"/>
    <dgm:cxn modelId="{3AF69DFF-ED25-42A7-8FFB-D06D427A4F32}" srcId="{D49C0C58-4259-4530-B060-16C8F7574221}" destId="{5ADEBD0F-422A-4969-BF8A-0B90FA205858}" srcOrd="2" destOrd="0" parTransId="{A2021B4B-8D3B-42A9-9C77-67E0DC928371}" sibTransId="{332AC7EB-5BB1-4F26-AE69-6D783E03EDBD}"/>
    <dgm:cxn modelId="{2A362051-C871-4086-9F37-ED894427B292}" type="presParOf" srcId="{701F528E-ADDA-437D-AF6E-B68EDC23EE11}" destId="{83066AC9-DF8B-4D6E-817C-794534FFCF34}" srcOrd="0" destOrd="0" presId="urn:microsoft.com/office/officeart/2005/8/layout/hList1"/>
    <dgm:cxn modelId="{DA03C4DD-ADEC-4036-BB64-AE568612DB3B}" type="presParOf" srcId="{83066AC9-DF8B-4D6E-817C-794534FFCF34}" destId="{0D78D4E8-9B5D-485D-B474-79C508B2F3C5}" srcOrd="0" destOrd="0" presId="urn:microsoft.com/office/officeart/2005/8/layout/hList1"/>
    <dgm:cxn modelId="{38E63690-495C-45B2-8CBF-FBE3563C8FB6}" type="presParOf" srcId="{83066AC9-DF8B-4D6E-817C-794534FFCF34}" destId="{65CAD61C-F304-4A84-9573-62A825C0E9BA}" srcOrd="1" destOrd="0" presId="urn:microsoft.com/office/officeart/2005/8/layout/hList1"/>
    <dgm:cxn modelId="{D45EDD63-E300-4FBD-82C7-42279BF32D1A}" type="presParOf" srcId="{701F528E-ADDA-437D-AF6E-B68EDC23EE11}" destId="{5209389C-FE17-4973-B53A-1C0B3F819442}" srcOrd="1" destOrd="0" presId="urn:microsoft.com/office/officeart/2005/8/layout/hList1"/>
    <dgm:cxn modelId="{948860CC-1C32-4D76-BA23-1E77BB70C301}" type="presParOf" srcId="{701F528E-ADDA-437D-AF6E-B68EDC23EE11}" destId="{27000F00-1354-470B-8C00-929E6840B204}" srcOrd="2" destOrd="0" presId="urn:microsoft.com/office/officeart/2005/8/layout/hList1"/>
    <dgm:cxn modelId="{1F67F602-D0F1-421B-A791-5591B735390F}" type="presParOf" srcId="{27000F00-1354-470B-8C00-929E6840B204}" destId="{35BFEB7A-63D3-4F03-A518-2314FE5651C1}" srcOrd="0" destOrd="0" presId="urn:microsoft.com/office/officeart/2005/8/layout/hList1"/>
    <dgm:cxn modelId="{A85B4BFF-4DFC-43FC-BDE7-5E4E9C5ABAD6}" type="presParOf" srcId="{27000F00-1354-470B-8C00-929E6840B204}" destId="{A2D750DE-5E1B-4B0A-9D2D-835A96BBB184}" srcOrd="1" destOrd="0" presId="urn:microsoft.com/office/officeart/2005/8/layout/hList1"/>
    <dgm:cxn modelId="{3049BDB2-07DC-47D1-85D0-1FE425036825}" type="presParOf" srcId="{701F528E-ADDA-437D-AF6E-B68EDC23EE11}" destId="{4CB1D28E-2DEC-49FD-99E2-937C4B3C8E27}" srcOrd="3" destOrd="0" presId="urn:microsoft.com/office/officeart/2005/8/layout/hList1"/>
    <dgm:cxn modelId="{A7B7614B-7865-4A7C-BDBD-B4D9E3889FFF}" type="presParOf" srcId="{701F528E-ADDA-437D-AF6E-B68EDC23EE11}" destId="{0C465F28-ECA6-4E2C-B68E-43FD5B6F665F}" srcOrd="4" destOrd="0" presId="urn:microsoft.com/office/officeart/2005/8/layout/hList1"/>
    <dgm:cxn modelId="{6ABDE459-0C9E-403A-A85C-79A16EB21A3E}" type="presParOf" srcId="{0C465F28-ECA6-4E2C-B68E-43FD5B6F665F}" destId="{6DFB39BA-8C0A-4ACF-9CA7-4CBD16F90A7D}" srcOrd="0" destOrd="0" presId="urn:microsoft.com/office/officeart/2005/8/layout/hList1"/>
    <dgm:cxn modelId="{376F059B-9872-4C0A-8C82-375A6FA31B40}" type="presParOf" srcId="{0C465F28-ECA6-4E2C-B68E-43FD5B6F665F}" destId="{FD79A57C-4320-4403-82A5-40A35D1ACDF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78D4E8-9B5D-485D-B474-79C508B2F3C5}">
      <dsp:nvSpPr>
        <dsp:cNvPr id="0" name=""/>
        <dsp:cNvSpPr/>
      </dsp:nvSpPr>
      <dsp:spPr>
        <a:xfrm>
          <a:off x="2598" y="159103"/>
          <a:ext cx="2533990" cy="872547"/>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dirty="0"/>
            <a:t>STEM                  (College Algebra)</a:t>
          </a:r>
        </a:p>
      </dsp:txBody>
      <dsp:txXfrm>
        <a:off x="2598" y="159103"/>
        <a:ext cx="2533990" cy="872547"/>
      </dsp:txXfrm>
    </dsp:sp>
    <dsp:sp modelId="{65CAD61C-F304-4A84-9573-62A825C0E9BA}">
      <dsp:nvSpPr>
        <dsp:cNvPr id="0" name=""/>
        <dsp:cNvSpPr/>
      </dsp:nvSpPr>
      <dsp:spPr>
        <a:xfrm>
          <a:off x="2598" y="1031651"/>
          <a:ext cx="2533990" cy="4199850"/>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0" lvl="1" indent="687388" algn="l" defTabSz="711200">
            <a:lnSpc>
              <a:spcPct val="90000"/>
            </a:lnSpc>
            <a:spcBef>
              <a:spcPct val="0"/>
            </a:spcBef>
            <a:spcAft>
              <a:spcPct val="15000"/>
            </a:spcAft>
            <a:buNone/>
          </a:pPr>
          <a:r>
            <a:rPr lang="en-US" sz="1600" b="1" kern="1200" dirty="0"/>
            <a:t>Audience </a:t>
          </a:r>
          <a:r>
            <a:rPr lang="en-US" sz="1600" kern="1200" dirty="0"/>
            <a:t>                   Student who will need College Algebra but is not ready to take it in the senior year.</a:t>
          </a:r>
        </a:p>
        <a:p>
          <a:pPr marL="171450" lvl="1" indent="0" algn="l" defTabSz="711200">
            <a:lnSpc>
              <a:spcPct val="90000"/>
            </a:lnSpc>
            <a:spcBef>
              <a:spcPct val="0"/>
            </a:spcBef>
            <a:spcAft>
              <a:spcPct val="15000"/>
            </a:spcAft>
            <a:buChar char="•"/>
          </a:pPr>
          <a:endParaRPr lang="en-US" sz="1600" kern="1200" dirty="0"/>
        </a:p>
        <a:p>
          <a:pPr marL="171450" lvl="1" indent="0" algn="l" defTabSz="711200">
            <a:lnSpc>
              <a:spcPct val="90000"/>
            </a:lnSpc>
            <a:spcBef>
              <a:spcPct val="0"/>
            </a:spcBef>
            <a:spcAft>
              <a:spcPct val="15000"/>
            </a:spcAft>
            <a:buChar char="•"/>
          </a:pPr>
          <a:endParaRPr lang="en-US" sz="1600" kern="1200" dirty="0"/>
        </a:p>
        <a:p>
          <a:pPr marL="0" lvl="1" indent="0" algn="l" defTabSz="711200">
            <a:lnSpc>
              <a:spcPct val="90000"/>
            </a:lnSpc>
            <a:spcBef>
              <a:spcPct val="0"/>
            </a:spcBef>
            <a:spcAft>
              <a:spcPct val="15000"/>
            </a:spcAft>
            <a:buNone/>
          </a:pPr>
          <a:r>
            <a:rPr lang="en-US" sz="1600" b="1" kern="1200" dirty="0"/>
            <a:t>Common majors/programs           </a:t>
          </a:r>
          <a:r>
            <a:rPr lang="en-US" sz="1600" b="0" kern="1200" dirty="0"/>
            <a:t>M</a:t>
          </a:r>
          <a:r>
            <a:rPr lang="en-US" sz="1600" kern="1200" dirty="0"/>
            <a:t>any AS degrees, most STEM majors, some nursing majors, elementary education, business degrees requiring business calculus, university programs (BS or BA) that require College Algebra</a:t>
          </a:r>
        </a:p>
      </dsp:txBody>
      <dsp:txXfrm>
        <a:off x="2598" y="1031651"/>
        <a:ext cx="2533990" cy="4199850"/>
      </dsp:txXfrm>
    </dsp:sp>
    <dsp:sp modelId="{35BFEB7A-63D3-4F03-A518-2314FE5651C1}">
      <dsp:nvSpPr>
        <dsp:cNvPr id="0" name=""/>
        <dsp:cNvSpPr/>
      </dsp:nvSpPr>
      <dsp:spPr>
        <a:xfrm>
          <a:off x="2891347" y="159103"/>
          <a:ext cx="2533990" cy="872547"/>
        </a:xfrm>
        <a:prstGeom prst="rect">
          <a:avLst/>
        </a:prstGeom>
        <a:solidFill>
          <a:schemeClr val="accent5">
            <a:hueOff val="-4966938"/>
            <a:satOff val="19906"/>
            <a:lumOff val="4314"/>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dirty="0"/>
            <a:t>QL/Stats</a:t>
          </a:r>
        </a:p>
      </dsp:txBody>
      <dsp:txXfrm>
        <a:off x="2891347" y="159103"/>
        <a:ext cx="2533990" cy="872547"/>
      </dsp:txXfrm>
    </dsp:sp>
    <dsp:sp modelId="{A2D750DE-5E1B-4B0A-9D2D-835A96BBB184}">
      <dsp:nvSpPr>
        <dsp:cNvPr id="0" name=""/>
        <dsp:cNvSpPr/>
      </dsp:nvSpPr>
      <dsp:spPr>
        <a:xfrm>
          <a:off x="2891347" y="1031651"/>
          <a:ext cx="2533990" cy="4199850"/>
        </a:xfrm>
        <a:prstGeom prst="rect">
          <a:avLst/>
        </a:prstGeom>
        <a:solidFill>
          <a:schemeClr val="accent5">
            <a:tint val="40000"/>
            <a:alpha val="90000"/>
            <a:hueOff val="-5370241"/>
            <a:satOff val="24126"/>
            <a:lumOff val="1658"/>
            <a:alphaOff val="0"/>
          </a:schemeClr>
        </a:solidFill>
        <a:ln w="25400" cap="flat" cmpd="sng" algn="ctr">
          <a:solidFill>
            <a:schemeClr val="accent5">
              <a:tint val="40000"/>
              <a:alpha val="90000"/>
              <a:hueOff val="-5370241"/>
              <a:satOff val="24126"/>
              <a:lumOff val="16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None/>
          </a:pPr>
          <a:r>
            <a:rPr lang="en-US" sz="1600" kern="1200" dirty="0"/>
            <a:t>                 </a:t>
          </a:r>
          <a:r>
            <a:rPr lang="en-US" sz="1600" b="1" kern="1200" dirty="0"/>
            <a:t>Audience              </a:t>
          </a:r>
          <a:r>
            <a:rPr lang="en-US" sz="1600" kern="1200" dirty="0"/>
            <a:t>Student who will need Liberal Arts Math (General Education Math) or Elementary Statistics but is not ready for DC/DE or AP versions of those courses in the senior year.</a:t>
          </a:r>
        </a:p>
        <a:p>
          <a:pPr marL="171450" lvl="1" indent="-171450" algn="l" defTabSz="711200">
            <a:lnSpc>
              <a:spcPct val="90000"/>
            </a:lnSpc>
            <a:spcBef>
              <a:spcPct val="0"/>
            </a:spcBef>
            <a:spcAft>
              <a:spcPct val="15000"/>
            </a:spcAft>
            <a:buChar char="•"/>
          </a:pPr>
          <a:endParaRPr lang="en-US" sz="1600" kern="1200" dirty="0"/>
        </a:p>
        <a:p>
          <a:pPr marL="171450" lvl="1" indent="-171450" algn="l" defTabSz="711200">
            <a:lnSpc>
              <a:spcPct val="90000"/>
            </a:lnSpc>
            <a:spcBef>
              <a:spcPct val="0"/>
            </a:spcBef>
            <a:spcAft>
              <a:spcPct val="15000"/>
            </a:spcAft>
            <a:buNone/>
          </a:pPr>
          <a:r>
            <a:rPr lang="en-US" sz="1600" b="1" kern="1200" dirty="0"/>
            <a:t>  Common major/programs           </a:t>
          </a:r>
          <a:r>
            <a:rPr lang="en-US" sz="1600" b="0" kern="1200" dirty="0"/>
            <a:t>M</a:t>
          </a:r>
          <a:r>
            <a:rPr lang="en-US" sz="1600" kern="1200" dirty="0"/>
            <a:t>ost AA degrees such as history, art, philosophy, English</a:t>
          </a:r>
        </a:p>
      </dsp:txBody>
      <dsp:txXfrm>
        <a:off x="2891347" y="1031651"/>
        <a:ext cx="2533990" cy="4199850"/>
      </dsp:txXfrm>
    </dsp:sp>
    <dsp:sp modelId="{6DFB39BA-8C0A-4ACF-9CA7-4CBD16F90A7D}">
      <dsp:nvSpPr>
        <dsp:cNvPr id="0" name=""/>
        <dsp:cNvSpPr/>
      </dsp:nvSpPr>
      <dsp:spPr>
        <a:xfrm>
          <a:off x="5780096" y="159103"/>
          <a:ext cx="2533990" cy="872547"/>
        </a:xfrm>
        <a:prstGeom prst="rect">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dirty="0"/>
            <a:t>Tech Math</a:t>
          </a:r>
        </a:p>
      </dsp:txBody>
      <dsp:txXfrm>
        <a:off x="5780096" y="159103"/>
        <a:ext cx="2533990" cy="872547"/>
      </dsp:txXfrm>
    </dsp:sp>
    <dsp:sp modelId="{FD79A57C-4320-4403-82A5-40A35D1ACDF6}">
      <dsp:nvSpPr>
        <dsp:cNvPr id="0" name=""/>
        <dsp:cNvSpPr/>
      </dsp:nvSpPr>
      <dsp:spPr>
        <a:xfrm>
          <a:off x="5780096" y="1031651"/>
          <a:ext cx="2533990" cy="4199850"/>
        </a:xfrm>
        <a:prstGeom prst="rect">
          <a:avLst/>
        </a:prstGeom>
        <a:solidFill>
          <a:schemeClr val="accent5">
            <a:tint val="40000"/>
            <a:alpha val="90000"/>
            <a:hueOff val="-10740482"/>
            <a:satOff val="48253"/>
            <a:lumOff val="3317"/>
            <a:alphaOff val="0"/>
          </a:schemeClr>
        </a:solidFill>
        <a:ln w="25400" cap="flat" cmpd="sng" algn="ctr">
          <a:solidFill>
            <a:schemeClr val="accent5">
              <a:tint val="40000"/>
              <a:alpha val="90000"/>
              <a:hueOff val="-10740482"/>
              <a:satOff val="48253"/>
              <a:lumOff val="33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None/>
          </a:pPr>
          <a:r>
            <a:rPr lang="en-US" sz="1600" b="1" kern="1200" dirty="0"/>
            <a:t>                 Audience                </a:t>
          </a:r>
          <a:r>
            <a:rPr lang="en-US" sz="1600" kern="1200" dirty="0"/>
            <a:t>Student who will need multiple levels of technical math but is only ready for the lowest version*. </a:t>
          </a:r>
        </a:p>
        <a:p>
          <a:pPr marL="171450" lvl="1" indent="-171450" algn="l" defTabSz="711200">
            <a:lnSpc>
              <a:spcPct val="90000"/>
            </a:lnSpc>
            <a:spcBef>
              <a:spcPct val="0"/>
            </a:spcBef>
            <a:spcAft>
              <a:spcPct val="15000"/>
            </a:spcAft>
            <a:buChar char="•"/>
          </a:pPr>
          <a:endParaRPr lang="en-US" sz="1600" kern="1200" dirty="0"/>
        </a:p>
        <a:p>
          <a:pPr marL="171450" lvl="1" indent="-171450" algn="l" defTabSz="711200">
            <a:lnSpc>
              <a:spcPct val="90000"/>
            </a:lnSpc>
            <a:spcBef>
              <a:spcPct val="0"/>
            </a:spcBef>
            <a:spcAft>
              <a:spcPct val="15000"/>
            </a:spcAft>
            <a:buChar char="•"/>
          </a:pPr>
          <a:endParaRPr lang="en-US" sz="1600" kern="1200" dirty="0"/>
        </a:p>
        <a:p>
          <a:pPr marL="171450" lvl="1" indent="-171450" algn="l" defTabSz="711200">
            <a:lnSpc>
              <a:spcPct val="90000"/>
            </a:lnSpc>
            <a:spcBef>
              <a:spcPct val="0"/>
            </a:spcBef>
            <a:spcAft>
              <a:spcPct val="15000"/>
            </a:spcAft>
            <a:buNone/>
          </a:pPr>
          <a:r>
            <a:rPr lang="en-US" sz="1600" b="1" kern="1200" dirty="0"/>
            <a:t>  Common major/programs </a:t>
          </a:r>
          <a:r>
            <a:rPr lang="en-US" sz="1600" b="0" kern="1200" dirty="0"/>
            <a:t>M</a:t>
          </a:r>
          <a:r>
            <a:rPr lang="en-US" sz="1600" kern="1200" dirty="0"/>
            <a:t>ost AAS degrees such as welding, fire science, construction, culinary arts</a:t>
          </a:r>
        </a:p>
        <a:p>
          <a:pPr marL="171450" lvl="1" indent="-171450" algn="l" defTabSz="711200">
            <a:lnSpc>
              <a:spcPct val="90000"/>
            </a:lnSpc>
            <a:spcBef>
              <a:spcPct val="0"/>
            </a:spcBef>
            <a:spcAft>
              <a:spcPct val="15000"/>
            </a:spcAft>
            <a:buNone/>
          </a:pPr>
          <a:endParaRPr lang="en-US" sz="1600" kern="1200" dirty="0"/>
        </a:p>
        <a:p>
          <a:pPr marL="114300" lvl="1" indent="-114300" algn="l" defTabSz="533400">
            <a:lnSpc>
              <a:spcPct val="90000"/>
            </a:lnSpc>
            <a:spcBef>
              <a:spcPct val="0"/>
            </a:spcBef>
            <a:spcAft>
              <a:spcPct val="15000"/>
            </a:spcAft>
            <a:buNone/>
          </a:pPr>
          <a:r>
            <a:rPr lang="en-US" sz="1200" kern="1200" dirty="0"/>
            <a:t>* If the CC only has one tech math course required that is the same as the transitional tech math course, it would be better to have dual credit tech math at the HS instead of TM.</a:t>
          </a:r>
        </a:p>
      </dsp:txBody>
      <dsp:txXfrm>
        <a:off x="5780096" y="1031651"/>
        <a:ext cx="2533990" cy="419985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2DE5D7C-0DEB-41F3-9304-89B25C0D29A8}" type="datetimeFigureOut">
              <a:rPr lang="en-US" smtClean="0"/>
              <a:t>10/23/2018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EB45E66-1065-4D6F-9085-FA7DB4682B10}" type="slidenum">
              <a:rPr lang="en-US" smtClean="0"/>
              <a:t>‹#›</a:t>
            </a:fld>
            <a:endParaRPr lang="en-US"/>
          </a:p>
        </p:txBody>
      </p:sp>
    </p:spTree>
    <p:extLst>
      <p:ext uri="{BB962C8B-B14F-4D97-AF65-F5344CB8AC3E}">
        <p14:creationId xmlns:p14="http://schemas.microsoft.com/office/powerpoint/2010/main" val="3617647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42209">
              <a:defRPr/>
            </a:pPr>
            <a:fld id="{BD275FC9-ED3E-4878-8704-EDC72456573F}" type="slidenum">
              <a:rPr lang="es-ES">
                <a:solidFill>
                  <a:prstClr val="black"/>
                </a:solidFill>
                <a:latin typeface="Calibri" panose="020F0502020204030204"/>
              </a:rPr>
              <a:pPr defTabSz="942209">
                <a:defRPr/>
              </a:pPr>
              <a:t>2</a:t>
            </a:fld>
            <a:endParaRPr lang="es-ES">
              <a:solidFill>
                <a:prstClr val="black"/>
              </a:solidFill>
              <a:latin typeface="Calibri" panose="020F0502020204030204"/>
            </a:endParaRPr>
          </a:p>
        </p:txBody>
      </p:sp>
    </p:spTree>
    <p:extLst>
      <p:ext uri="{BB962C8B-B14F-4D97-AF65-F5344CB8AC3E}">
        <p14:creationId xmlns:p14="http://schemas.microsoft.com/office/powerpoint/2010/main" val="25156951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42209">
              <a:defRPr/>
            </a:pPr>
            <a:fld id="{BD275FC9-ED3E-4878-8704-EDC72456573F}" type="slidenum">
              <a:rPr lang="es-ES">
                <a:solidFill>
                  <a:prstClr val="black"/>
                </a:solidFill>
                <a:latin typeface="Calibri" panose="020F0502020204030204"/>
              </a:rPr>
              <a:pPr defTabSz="942209">
                <a:defRPr/>
              </a:pPr>
              <a:t>13</a:t>
            </a:fld>
            <a:endParaRPr lang="es-ES">
              <a:solidFill>
                <a:prstClr val="black"/>
              </a:solidFill>
              <a:latin typeface="Calibri" panose="020F0502020204030204"/>
            </a:endParaRPr>
          </a:p>
        </p:txBody>
      </p:sp>
    </p:spTree>
    <p:extLst>
      <p:ext uri="{BB962C8B-B14F-4D97-AF65-F5344CB8AC3E}">
        <p14:creationId xmlns:p14="http://schemas.microsoft.com/office/powerpoint/2010/main" val="15796576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42209">
              <a:defRPr/>
            </a:pPr>
            <a:fld id="{BD275FC9-ED3E-4878-8704-EDC72456573F}" type="slidenum">
              <a:rPr lang="es-ES">
                <a:solidFill>
                  <a:prstClr val="black"/>
                </a:solidFill>
                <a:latin typeface="Calibri" panose="020F0502020204030204"/>
              </a:rPr>
              <a:pPr defTabSz="942209">
                <a:defRPr/>
              </a:pPr>
              <a:t>14</a:t>
            </a:fld>
            <a:endParaRPr lang="es-ES">
              <a:solidFill>
                <a:prstClr val="black"/>
              </a:solidFill>
              <a:latin typeface="Calibri" panose="020F0502020204030204"/>
            </a:endParaRPr>
          </a:p>
        </p:txBody>
      </p:sp>
    </p:spTree>
    <p:extLst>
      <p:ext uri="{BB962C8B-B14F-4D97-AF65-F5344CB8AC3E}">
        <p14:creationId xmlns:p14="http://schemas.microsoft.com/office/powerpoint/2010/main" val="28096752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42209">
              <a:defRPr/>
            </a:pPr>
            <a:fld id="{BD275FC9-ED3E-4878-8704-EDC72456573F}" type="slidenum">
              <a:rPr lang="es-ES">
                <a:solidFill>
                  <a:prstClr val="black"/>
                </a:solidFill>
                <a:latin typeface="Calibri" panose="020F0502020204030204"/>
              </a:rPr>
              <a:pPr defTabSz="942209">
                <a:defRPr/>
              </a:pPr>
              <a:t>20</a:t>
            </a:fld>
            <a:endParaRPr lang="es-ES">
              <a:solidFill>
                <a:prstClr val="black"/>
              </a:solidFill>
              <a:latin typeface="Calibri" panose="020F0502020204030204"/>
            </a:endParaRPr>
          </a:p>
        </p:txBody>
      </p:sp>
    </p:spTree>
    <p:extLst>
      <p:ext uri="{BB962C8B-B14F-4D97-AF65-F5344CB8AC3E}">
        <p14:creationId xmlns:p14="http://schemas.microsoft.com/office/powerpoint/2010/main" val="5406803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42209">
              <a:defRPr/>
            </a:pPr>
            <a:fld id="{BD275FC9-ED3E-4878-8704-EDC72456573F}" type="slidenum">
              <a:rPr lang="es-ES">
                <a:solidFill>
                  <a:prstClr val="black"/>
                </a:solidFill>
                <a:latin typeface="Calibri" panose="020F0502020204030204"/>
              </a:rPr>
              <a:pPr defTabSz="942209">
                <a:defRPr/>
              </a:pPr>
              <a:t>23</a:t>
            </a:fld>
            <a:endParaRPr lang="es-ES">
              <a:solidFill>
                <a:prstClr val="black"/>
              </a:solidFill>
              <a:latin typeface="Calibri" panose="020F0502020204030204"/>
            </a:endParaRPr>
          </a:p>
        </p:txBody>
      </p:sp>
    </p:spTree>
    <p:extLst>
      <p:ext uri="{BB962C8B-B14F-4D97-AF65-F5344CB8AC3E}">
        <p14:creationId xmlns:p14="http://schemas.microsoft.com/office/powerpoint/2010/main" val="3395776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465887">
              <a:defRPr/>
            </a:pPr>
            <a:fld id="{BD275FC9-ED3E-4878-8704-EDC72456573F}" type="slidenum">
              <a:rPr lang="es-ES">
                <a:solidFill>
                  <a:prstClr val="black"/>
                </a:solidFill>
                <a:latin typeface="Calibri" panose="020F0502020204030204"/>
              </a:rPr>
              <a:pPr defTabSz="465887">
                <a:defRPr/>
              </a:pPr>
              <a:t>3</a:t>
            </a:fld>
            <a:endParaRPr lang="es-ES">
              <a:solidFill>
                <a:prstClr val="black"/>
              </a:solidFill>
              <a:latin typeface="Calibri" panose="020F0502020204030204"/>
            </a:endParaRPr>
          </a:p>
        </p:txBody>
      </p:sp>
    </p:spTree>
    <p:extLst>
      <p:ext uri="{BB962C8B-B14F-4D97-AF65-F5344CB8AC3E}">
        <p14:creationId xmlns:p14="http://schemas.microsoft.com/office/powerpoint/2010/main" val="40306741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42209">
              <a:defRPr/>
            </a:pPr>
            <a:fld id="{BD275FC9-ED3E-4878-8704-EDC72456573F}" type="slidenum">
              <a:rPr lang="es-ES">
                <a:solidFill>
                  <a:prstClr val="black"/>
                </a:solidFill>
                <a:latin typeface="Calibri" panose="020F0502020204030204"/>
              </a:rPr>
              <a:pPr defTabSz="942209">
                <a:defRPr/>
              </a:pPr>
              <a:t>4</a:t>
            </a:fld>
            <a:endParaRPr lang="es-ES">
              <a:solidFill>
                <a:prstClr val="black"/>
              </a:solidFill>
              <a:latin typeface="Calibri" panose="020F0502020204030204"/>
            </a:endParaRPr>
          </a:p>
        </p:txBody>
      </p:sp>
    </p:spTree>
    <p:extLst>
      <p:ext uri="{BB962C8B-B14F-4D97-AF65-F5344CB8AC3E}">
        <p14:creationId xmlns:p14="http://schemas.microsoft.com/office/powerpoint/2010/main" val="4201033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42209">
              <a:defRPr/>
            </a:pPr>
            <a:fld id="{BD275FC9-ED3E-4878-8704-EDC72456573F}" type="slidenum">
              <a:rPr lang="es-ES">
                <a:solidFill>
                  <a:prstClr val="black"/>
                </a:solidFill>
                <a:latin typeface="Calibri" panose="020F0502020204030204"/>
              </a:rPr>
              <a:pPr defTabSz="942209">
                <a:defRPr/>
              </a:pPr>
              <a:t>5</a:t>
            </a:fld>
            <a:endParaRPr lang="es-ES">
              <a:solidFill>
                <a:prstClr val="black"/>
              </a:solidFill>
              <a:latin typeface="Calibri" panose="020F0502020204030204"/>
            </a:endParaRPr>
          </a:p>
        </p:txBody>
      </p:sp>
    </p:spTree>
    <p:extLst>
      <p:ext uri="{BB962C8B-B14F-4D97-AF65-F5344CB8AC3E}">
        <p14:creationId xmlns:p14="http://schemas.microsoft.com/office/powerpoint/2010/main" val="2517497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42209">
              <a:defRPr/>
            </a:pPr>
            <a:fld id="{BD275FC9-ED3E-4878-8704-EDC72456573F}" type="slidenum">
              <a:rPr lang="es-ES">
                <a:solidFill>
                  <a:prstClr val="black"/>
                </a:solidFill>
                <a:latin typeface="Calibri" panose="020F0502020204030204"/>
              </a:rPr>
              <a:pPr defTabSz="942209">
                <a:defRPr/>
              </a:pPr>
              <a:t>6</a:t>
            </a:fld>
            <a:endParaRPr lang="es-ES">
              <a:solidFill>
                <a:prstClr val="black"/>
              </a:solidFill>
              <a:latin typeface="Calibri" panose="020F0502020204030204"/>
            </a:endParaRPr>
          </a:p>
        </p:txBody>
      </p:sp>
    </p:spTree>
    <p:extLst>
      <p:ext uri="{BB962C8B-B14F-4D97-AF65-F5344CB8AC3E}">
        <p14:creationId xmlns:p14="http://schemas.microsoft.com/office/powerpoint/2010/main" val="6975518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42209">
              <a:defRPr/>
            </a:pPr>
            <a:fld id="{BD275FC9-ED3E-4878-8704-EDC72456573F}" type="slidenum">
              <a:rPr lang="es-ES">
                <a:solidFill>
                  <a:prstClr val="black"/>
                </a:solidFill>
                <a:latin typeface="Calibri" panose="020F0502020204030204"/>
              </a:rPr>
              <a:pPr defTabSz="942209">
                <a:defRPr/>
              </a:pPr>
              <a:t>7</a:t>
            </a:fld>
            <a:endParaRPr lang="es-ES">
              <a:solidFill>
                <a:prstClr val="black"/>
              </a:solidFill>
              <a:latin typeface="Calibri" panose="020F0502020204030204"/>
            </a:endParaRPr>
          </a:p>
        </p:txBody>
      </p:sp>
    </p:spTree>
    <p:extLst>
      <p:ext uri="{BB962C8B-B14F-4D97-AF65-F5344CB8AC3E}">
        <p14:creationId xmlns:p14="http://schemas.microsoft.com/office/powerpoint/2010/main" val="9695284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42209">
              <a:defRPr/>
            </a:pPr>
            <a:fld id="{BD275FC9-ED3E-4878-8704-EDC72456573F}" type="slidenum">
              <a:rPr lang="es-ES">
                <a:solidFill>
                  <a:prstClr val="black"/>
                </a:solidFill>
                <a:latin typeface="Calibri" panose="020F0502020204030204"/>
              </a:rPr>
              <a:pPr defTabSz="942209">
                <a:defRPr/>
              </a:pPr>
              <a:t>10</a:t>
            </a:fld>
            <a:endParaRPr lang="es-ES">
              <a:solidFill>
                <a:prstClr val="black"/>
              </a:solidFill>
              <a:latin typeface="Calibri" panose="020F0502020204030204"/>
            </a:endParaRPr>
          </a:p>
        </p:txBody>
      </p:sp>
    </p:spTree>
    <p:extLst>
      <p:ext uri="{BB962C8B-B14F-4D97-AF65-F5344CB8AC3E}">
        <p14:creationId xmlns:p14="http://schemas.microsoft.com/office/powerpoint/2010/main" val="1133568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42209">
              <a:defRPr/>
            </a:pPr>
            <a:fld id="{BD275FC9-ED3E-4878-8704-EDC72456573F}" type="slidenum">
              <a:rPr lang="es-ES">
                <a:solidFill>
                  <a:prstClr val="black"/>
                </a:solidFill>
                <a:latin typeface="Calibri" panose="020F0502020204030204"/>
              </a:rPr>
              <a:pPr defTabSz="942209">
                <a:defRPr/>
              </a:pPr>
              <a:t>11</a:t>
            </a:fld>
            <a:endParaRPr lang="es-ES">
              <a:solidFill>
                <a:prstClr val="black"/>
              </a:solidFill>
              <a:latin typeface="Calibri" panose="020F0502020204030204"/>
            </a:endParaRPr>
          </a:p>
        </p:txBody>
      </p:sp>
    </p:spTree>
    <p:extLst>
      <p:ext uri="{BB962C8B-B14F-4D97-AF65-F5344CB8AC3E}">
        <p14:creationId xmlns:p14="http://schemas.microsoft.com/office/powerpoint/2010/main" val="25086133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42209">
              <a:defRPr/>
            </a:pPr>
            <a:fld id="{BD275FC9-ED3E-4878-8704-EDC72456573F}" type="slidenum">
              <a:rPr lang="es-ES">
                <a:solidFill>
                  <a:prstClr val="black"/>
                </a:solidFill>
                <a:latin typeface="Calibri" panose="020F0502020204030204"/>
              </a:rPr>
              <a:pPr defTabSz="942209">
                <a:defRPr/>
              </a:pPr>
              <a:t>12</a:t>
            </a:fld>
            <a:endParaRPr lang="es-ES">
              <a:solidFill>
                <a:prstClr val="black"/>
              </a:solidFill>
              <a:latin typeface="Calibri" panose="020F0502020204030204"/>
            </a:endParaRPr>
          </a:p>
        </p:txBody>
      </p:sp>
    </p:spTree>
    <p:extLst>
      <p:ext uri="{BB962C8B-B14F-4D97-AF65-F5344CB8AC3E}">
        <p14:creationId xmlns:p14="http://schemas.microsoft.com/office/powerpoint/2010/main" val="3388424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BB4346E-8323-4A71-9F6B-D69C390D9C1B}" type="datetime1">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38D212-5AB8-2147-93A9-A264D3730013}" type="slidenum">
              <a:rPr lang="en-US" smtClean="0"/>
              <a:t>‹#›</a:t>
            </a:fld>
            <a:endParaRPr lang="en-US"/>
          </a:p>
        </p:txBody>
      </p:sp>
    </p:spTree>
    <p:extLst>
      <p:ext uri="{BB962C8B-B14F-4D97-AF65-F5344CB8AC3E}">
        <p14:creationId xmlns:p14="http://schemas.microsoft.com/office/powerpoint/2010/main" val="2353733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0FDEBB-08D3-48C2-94E0-E94B79038F46}" type="datetime1">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38D212-5AB8-2147-93A9-A264D3730013}" type="slidenum">
              <a:rPr lang="en-US" smtClean="0"/>
              <a:t>‹#›</a:t>
            </a:fld>
            <a:endParaRPr lang="en-US"/>
          </a:p>
        </p:txBody>
      </p:sp>
    </p:spTree>
    <p:extLst>
      <p:ext uri="{BB962C8B-B14F-4D97-AF65-F5344CB8AC3E}">
        <p14:creationId xmlns:p14="http://schemas.microsoft.com/office/powerpoint/2010/main" val="1342482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B0E927-532B-4FF1-A5DE-BF1EF895F48F}" type="datetime1">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38D212-5AB8-2147-93A9-A264D3730013}" type="slidenum">
              <a:rPr lang="en-US" smtClean="0"/>
              <a:t>‹#›</a:t>
            </a:fld>
            <a:endParaRPr lang="en-US"/>
          </a:p>
        </p:txBody>
      </p:sp>
    </p:spTree>
    <p:extLst>
      <p:ext uri="{BB962C8B-B14F-4D97-AF65-F5344CB8AC3E}">
        <p14:creationId xmlns:p14="http://schemas.microsoft.com/office/powerpoint/2010/main" val="40989157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E021FC7-FC08-4387-B388-95A3254D7F3D}" type="datetime1">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38D212-5AB8-2147-93A9-A264D3730013}" type="slidenum">
              <a:rPr lang="en-US" smtClean="0"/>
              <a:t>‹#›</a:t>
            </a:fld>
            <a:endParaRPr lang="en-US"/>
          </a:p>
        </p:txBody>
      </p:sp>
    </p:spTree>
    <p:extLst>
      <p:ext uri="{BB962C8B-B14F-4D97-AF65-F5344CB8AC3E}">
        <p14:creationId xmlns:p14="http://schemas.microsoft.com/office/powerpoint/2010/main" val="15654371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89FC1E-5F58-4117-BD2F-3D5D5701E07C}" type="datetime1">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38D212-5AB8-2147-93A9-A264D3730013}" type="slidenum">
              <a:rPr lang="en-US" smtClean="0"/>
              <a:t>‹#›</a:t>
            </a:fld>
            <a:endParaRPr lang="en-US"/>
          </a:p>
        </p:txBody>
      </p:sp>
    </p:spTree>
    <p:extLst>
      <p:ext uri="{BB962C8B-B14F-4D97-AF65-F5344CB8AC3E}">
        <p14:creationId xmlns:p14="http://schemas.microsoft.com/office/powerpoint/2010/main" val="41476107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3E9B27-B9EA-436E-8B56-82C538805B1D}" type="datetime1">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38D212-5AB8-2147-93A9-A264D3730013}" type="slidenum">
              <a:rPr lang="en-US" smtClean="0"/>
              <a:t>‹#›</a:t>
            </a:fld>
            <a:endParaRPr lang="en-US"/>
          </a:p>
        </p:txBody>
      </p:sp>
    </p:spTree>
    <p:extLst>
      <p:ext uri="{BB962C8B-B14F-4D97-AF65-F5344CB8AC3E}">
        <p14:creationId xmlns:p14="http://schemas.microsoft.com/office/powerpoint/2010/main" val="9697158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75F757C-0E16-4F00-932E-8B9274952830}" type="datetime1">
              <a:rPr lang="en-US" smtClean="0"/>
              <a:t>10/30/2018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38D212-5AB8-2147-93A9-A264D3730013}" type="slidenum">
              <a:rPr lang="en-US" smtClean="0"/>
              <a:t>‹#›</a:t>
            </a:fld>
            <a:endParaRPr lang="en-US"/>
          </a:p>
        </p:txBody>
      </p:sp>
    </p:spTree>
    <p:extLst>
      <p:ext uri="{BB962C8B-B14F-4D97-AF65-F5344CB8AC3E}">
        <p14:creationId xmlns:p14="http://schemas.microsoft.com/office/powerpoint/2010/main" val="39732333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40B3853-4120-4156-938A-53983F447E93}" type="datetime1">
              <a:rPr lang="en-US" smtClean="0"/>
              <a:t>10/30/2018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38D212-5AB8-2147-93A9-A264D3730013}" type="slidenum">
              <a:rPr lang="en-US" smtClean="0"/>
              <a:t>‹#›</a:t>
            </a:fld>
            <a:endParaRPr lang="en-US"/>
          </a:p>
        </p:txBody>
      </p:sp>
    </p:spTree>
    <p:extLst>
      <p:ext uri="{BB962C8B-B14F-4D97-AF65-F5344CB8AC3E}">
        <p14:creationId xmlns:p14="http://schemas.microsoft.com/office/powerpoint/2010/main" val="6850853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2822E6E-C409-4686-89C5-3522042D54F5}" type="datetime1">
              <a:rPr lang="en-US" smtClean="0"/>
              <a:t>10/30/2018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38D212-5AB8-2147-93A9-A264D3730013}" type="slidenum">
              <a:rPr lang="en-US" smtClean="0"/>
              <a:t>‹#›</a:t>
            </a:fld>
            <a:endParaRPr lang="en-US"/>
          </a:p>
        </p:txBody>
      </p:sp>
    </p:spTree>
    <p:extLst>
      <p:ext uri="{BB962C8B-B14F-4D97-AF65-F5344CB8AC3E}">
        <p14:creationId xmlns:p14="http://schemas.microsoft.com/office/powerpoint/2010/main" val="26433046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71BC97-AA56-4539-A08A-A9D91F48D646}" type="datetime1">
              <a:rPr lang="en-US" smtClean="0"/>
              <a:t>10/30/2018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38D212-5AB8-2147-93A9-A264D3730013}" type="slidenum">
              <a:rPr lang="en-US" smtClean="0"/>
              <a:t>‹#›</a:t>
            </a:fld>
            <a:endParaRPr lang="en-US"/>
          </a:p>
        </p:txBody>
      </p:sp>
    </p:spTree>
    <p:extLst>
      <p:ext uri="{BB962C8B-B14F-4D97-AF65-F5344CB8AC3E}">
        <p14:creationId xmlns:p14="http://schemas.microsoft.com/office/powerpoint/2010/main" val="23802072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51F308-7F10-4031-BCF9-F9016614B0A2}" type="datetime1">
              <a:rPr lang="en-US" smtClean="0"/>
              <a:t>10/30/2018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38D212-5AB8-2147-93A9-A264D3730013}" type="slidenum">
              <a:rPr lang="en-US" smtClean="0"/>
              <a:t>‹#›</a:t>
            </a:fld>
            <a:endParaRPr lang="en-US"/>
          </a:p>
        </p:txBody>
      </p:sp>
    </p:spTree>
    <p:extLst>
      <p:ext uri="{BB962C8B-B14F-4D97-AF65-F5344CB8AC3E}">
        <p14:creationId xmlns:p14="http://schemas.microsoft.com/office/powerpoint/2010/main" val="2862109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56206C-067E-4047-A810-14116FA9B307}" type="datetime1">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38D212-5AB8-2147-93A9-A264D3730013}" type="slidenum">
              <a:rPr lang="en-US" smtClean="0"/>
              <a:t>‹#›</a:t>
            </a:fld>
            <a:endParaRPr lang="en-US"/>
          </a:p>
        </p:txBody>
      </p:sp>
    </p:spTree>
    <p:extLst>
      <p:ext uri="{BB962C8B-B14F-4D97-AF65-F5344CB8AC3E}">
        <p14:creationId xmlns:p14="http://schemas.microsoft.com/office/powerpoint/2010/main" val="38746197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65E1E8-AD44-4E57-9240-245B6E4939FE}" type="datetime1">
              <a:rPr lang="en-US" smtClean="0"/>
              <a:t>10/30/2018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38D212-5AB8-2147-93A9-A264D3730013}" type="slidenum">
              <a:rPr lang="en-US" smtClean="0"/>
              <a:t>‹#›</a:t>
            </a:fld>
            <a:endParaRPr lang="en-US"/>
          </a:p>
        </p:txBody>
      </p:sp>
    </p:spTree>
    <p:extLst>
      <p:ext uri="{BB962C8B-B14F-4D97-AF65-F5344CB8AC3E}">
        <p14:creationId xmlns:p14="http://schemas.microsoft.com/office/powerpoint/2010/main" val="20568279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A38602-5006-460D-8D7E-AF7D728C8582}" type="datetime1">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38D212-5AB8-2147-93A9-A264D3730013}" type="slidenum">
              <a:rPr lang="en-US" smtClean="0"/>
              <a:t>‹#›</a:t>
            </a:fld>
            <a:endParaRPr lang="en-US"/>
          </a:p>
        </p:txBody>
      </p:sp>
    </p:spTree>
    <p:extLst>
      <p:ext uri="{BB962C8B-B14F-4D97-AF65-F5344CB8AC3E}">
        <p14:creationId xmlns:p14="http://schemas.microsoft.com/office/powerpoint/2010/main" val="18307278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53AB01-BABD-4D68-9D9D-07E54B9CB9AF}" type="datetime1">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38D212-5AB8-2147-93A9-A264D3730013}" type="slidenum">
              <a:rPr lang="en-US" smtClean="0"/>
              <a:t>‹#›</a:t>
            </a:fld>
            <a:endParaRPr lang="en-US"/>
          </a:p>
        </p:txBody>
      </p:sp>
    </p:spTree>
    <p:extLst>
      <p:ext uri="{BB962C8B-B14F-4D97-AF65-F5344CB8AC3E}">
        <p14:creationId xmlns:p14="http://schemas.microsoft.com/office/powerpoint/2010/main" val="9636165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D61308-8D37-4B4B-A820-E71A22E4D3AB}" type="datetime1">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2FBAC-1387-439D-B83D-FBCA02E3471E}" type="slidenum">
              <a:rPr lang="en-US" smtClean="0"/>
              <a:t>‹#›</a:t>
            </a:fld>
            <a:endParaRPr lang="en-US"/>
          </a:p>
        </p:txBody>
      </p:sp>
    </p:spTree>
    <p:extLst>
      <p:ext uri="{BB962C8B-B14F-4D97-AF65-F5344CB8AC3E}">
        <p14:creationId xmlns:p14="http://schemas.microsoft.com/office/powerpoint/2010/main" val="34358899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E02D5C-834A-4D12-9F4B-657253E9BC30}" type="datetime1">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2FBAC-1387-439D-B83D-FBCA02E3471E}" type="slidenum">
              <a:rPr lang="en-US" smtClean="0"/>
              <a:t>‹#›</a:t>
            </a:fld>
            <a:endParaRPr lang="en-US"/>
          </a:p>
        </p:txBody>
      </p:sp>
    </p:spTree>
    <p:extLst>
      <p:ext uri="{BB962C8B-B14F-4D97-AF65-F5344CB8AC3E}">
        <p14:creationId xmlns:p14="http://schemas.microsoft.com/office/powerpoint/2010/main" val="39572716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B4CE2B-758E-4D80-B42B-2AF3AD087D55}" type="datetime1">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2FBAC-1387-439D-B83D-FBCA02E3471E}" type="slidenum">
              <a:rPr lang="en-US" smtClean="0"/>
              <a:t>‹#›</a:t>
            </a:fld>
            <a:endParaRPr lang="en-US"/>
          </a:p>
        </p:txBody>
      </p:sp>
    </p:spTree>
    <p:extLst>
      <p:ext uri="{BB962C8B-B14F-4D97-AF65-F5344CB8AC3E}">
        <p14:creationId xmlns:p14="http://schemas.microsoft.com/office/powerpoint/2010/main" val="23132562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6ECE5C-1063-445A-9843-485FE3C8FB84}" type="datetime1">
              <a:rPr lang="en-US" smtClean="0"/>
              <a:t>10/30/2018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22FBAC-1387-439D-B83D-FBCA02E3471E}" type="slidenum">
              <a:rPr lang="en-US" smtClean="0"/>
              <a:t>‹#›</a:t>
            </a:fld>
            <a:endParaRPr lang="en-US"/>
          </a:p>
        </p:txBody>
      </p:sp>
    </p:spTree>
    <p:extLst>
      <p:ext uri="{BB962C8B-B14F-4D97-AF65-F5344CB8AC3E}">
        <p14:creationId xmlns:p14="http://schemas.microsoft.com/office/powerpoint/2010/main" val="12706071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8139B6-ED69-4EE8-9913-D5F345DC8B03}" type="datetime1">
              <a:rPr lang="en-US" smtClean="0"/>
              <a:t>10/30/2018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22FBAC-1387-439D-B83D-FBCA02E3471E}" type="slidenum">
              <a:rPr lang="en-US" smtClean="0"/>
              <a:t>‹#›</a:t>
            </a:fld>
            <a:endParaRPr lang="en-US"/>
          </a:p>
        </p:txBody>
      </p:sp>
    </p:spTree>
    <p:extLst>
      <p:ext uri="{BB962C8B-B14F-4D97-AF65-F5344CB8AC3E}">
        <p14:creationId xmlns:p14="http://schemas.microsoft.com/office/powerpoint/2010/main" val="6716115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2CDB3FC-72FB-455A-8C8D-BE9070255C08}" type="datetime1">
              <a:rPr lang="en-US" smtClean="0"/>
              <a:t>10/30/2018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22FBAC-1387-439D-B83D-FBCA02E3471E}" type="slidenum">
              <a:rPr lang="en-US" smtClean="0"/>
              <a:t>‹#›</a:t>
            </a:fld>
            <a:endParaRPr lang="en-US"/>
          </a:p>
        </p:txBody>
      </p:sp>
    </p:spTree>
    <p:extLst>
      <p:ext uri="{BB962C8B-B14F-4D97-AF65-F5344CB8AC3E}">
        <p14:creationId xmlns:p14="http://schemas.microsoft.com/office/powerpoint/2010/main" val="31695131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E1EFEF-A1D2-4C84-BC90-687123B72988}" type="datetime1">
              <a:rPr lang="en-US" smtClean="0"/>
              <a:t>10/30/2018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22FBAC-1387-439D-B83D-FBCA02E3471E}" type="slidenum">
              <a:rPr lang="en-US" smtClean="0"/>
              <a:t>‹#›</a:t>
            </a:fld>
            <a:endParaRPr lang="en-US"/>
          </a:p>
        </p:txBody>
      </p:sp>
    </p:spTree>
    <p:extLst>
      <p:ext uri="{BB962C8B-B14F-4D97-AF65-F5344CB8AC3E}">
        <p14:creationId xmlns:p14="http://schemas.microsoft.com/office/powerpoint/2010/main" val="1704550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29E8A3-D578-460A-994D-D43B510F914D}" type="datetime1">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38D212-5AB8-2147-93A9-A264D3730013}" type="slidenum">
              <a:rPr lang="en-US" smtClean="0"/>
              <a:t>‹#›</a:t>
            </a:fld>
            <a:endParaRPr lang="en-US"/>
          </a:p>
        </p:txBody>
      </p:sp>
    </p:spTree>
    <p:extLst>
      <p:ext uri="{BB962C8B-B14F-4D97-AF65-F5344CB8AC3E}">
        <p14:creationId xmlns:p14="http://schemas.microsoft.com/office/powerpoint/2010/main" val="246917288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3FCC521-6EBD-4A59-98D8-19B29BA46611}" type="datetime1">
              <a:rPr lang="en-US" smtClean="0"/>
              <a:t>10/30/2018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22FBAC-1387-439D-B83D-FBCA02E3471E}" type="slidenum">
              <a:rPr lang="en-US" smtClean="0"/>
              <a:t>‹#›</a:t>
            </a:fld>
            <a:endParaRPr lang="en-US"/>
          </a:p>
        </p:txBody>
      </p:sp>
    </p:spTree>
    <p:extLst>
      <p:ext uri="{BB962C8B-B14F-4D97-AF65-F5344CB8AC3E}">
        <p14:creationId xmlns:p14="http://schemas.microsoft.com/office/powerpoint/2010/main" val="36093210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01C4ED2-ED54-4681-91CF-3A2BECB70120}" type="datetime1">
              <a:rPr lang="en-US" smtClean="0"/>
              <a:t>10/30/2018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22FBAC-1387-439D-B83D-FBCA02E3471E}" type="slidenum">
              <a:rPr lang="en-US" smtClean="0"/>
              <a:t>‹#›</a:t>
            </a:fld>
            <a:endParaRPr lang="en-US"/>
          </a:p>
        </p:txBody>
      </p:sp>
    </p:spTree>
    <p:extLst>
      <p:ext uri="{BB962C8B-B14F-4D97-AF65-F5344CB8AC3E}">
        <p14:creationId xmlns:p14="http://schemas.microsoft.com/office/powerpoint/2010/main" val="16158855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9732B7-ED35-4E4D-922E-E75570DEE3DF}" type="datetime1">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2FBAC-1387-439D-B83D-FBCA02E3471E}" type="slidenum">
              <a:rPr lang="en-US" smtClean="0"/>
              <a:t>‹#›</a:t>
            </a:fld>
            <a:endParaRPr lang="en-US"/>
          </a:p>
        </p:txBody>
      </p:sp>
    </p:spTree>
    <p:extLst>
      <p:ext uri="{BB962C8B-B14F-4D97-AF65-F5344CB8AC3E}">
        <p14:creationId xmlns:p14="http://schemas.microsoft.com/office/powerpoint/2010/main" val="7650487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49C20E-4A1E-4E10-B94C-D6F15F272D32}" type="datetime1">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2FBAC-1387-439D-B83D-FBCA02E3471E}" type="slidenum">
              <a:rPr lang="en-US" smtClean="0"/>
              <a:t>‹#›</a:t>
            </a:fld>
            <a:endParaRPr lang="en-US"/>
          </a:p>
        </p:txBody>
      </p:sp>
    </p:spTree>
    <p:extLst>
      <p:ext uri="{BB962C8B-B14F-4D97-AF65-F5344CB8AC3E}">
        <p14:creationId xmlns:p14="http://schemas.microsoft.com/office/powerpoint/2010/main" val="2040307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B1B604C-A296-4061-B9BD-AD983F1D23F8}" type="datetime1">
              <a:rPr lang="en-US" smtClean="0"/>
              <a:t>10/30/2018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38D212-5AB8-2147-93A9-A264D3730013}" type="slidenum">
              <a:rPr lang="en-US" smtClean="0"/>
              <a:t>‹#›</a:t>
            </a:fld>
            <a:endParaRPr lang="en-US"/>
          </a:p>
        </p:txBody>
      </p:sp>
    </p:spTree>
    <p:extLst>
      <p:ext uri="{BB962C8B-B14F-4D97-AF65-F5344CB8AC3E}">
        <p14:creationId xmlns:p14="http://schemas.microsoft.com/office/powerpoint/2010/main" val="1625527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A0F51D4-8E0B-46EF-A269-F8923FFDDBD5}" type="datetime1">
              <a:rPr lang="en-US" smtClean="0"/>
              <a:t>10/30/2018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38D212-5AB8-2147-93A9-A264D3730013}" type="slidenum">
              <a:rPr lang="en-US" smtClean="0"/>
              <a:t>‹#›</a:t>
            </a:fld>
            <a:endParaRPr lang="en-US"/>
          </a:p>
        </p:txBody>
      </p:sp>
    </p:spTree>
    <p:extLst>
      <p:ext uri="{BB962C8B-B14F-4D97-AF65-F5344CB8AC3E}">
        <p14:creationId xmlns:p14="http://schemas.microsoft.com/office/powerpoint/2010/main" val="1524281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A03FE98-25C0-4360-9E38-5822CB7B6CFE}" type="datetime1">
              <a:rPr lang="en-US" smtClean="0"/>
              <a:t>10/30/2018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38D212-5AB8-2147-93A9-A264D3730013}" type="slidenum">
              <a:rPr lang="en-US" smtClean="0"/>
              <a:t>‹#›</a:t>
            </a:fld>
            <a:endParaRPr lang="en-US"/>
          </a:p>
        </p:txBody>
      </p:sp>
    </p:spTree>
    <p:extLst>
      <p:ext uri="{BB962C8B-B14F-4D97-AF65-F5344CB8AC3E}">
        <p14:creationId xmlns:p14="http://schemas.microsoft.com/office/powerpoint/2010/main" val="1532261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CCA1AE-002F-49F4-83E4-47820A30A547}" type="datetime1">
              <a:rPr lang="en-US" smtClean="0"/>
              <a:t>10/30/2018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38D212-5AB8-2147-93A9-A264D3730013}" type="slidenum">
              <a:rPr lang="en-US" smtClean="0"/>
              <a:t>‹#›</a:t>
            </a:fld>
            <a:endParaRPr lang="en-US"/>
          </a:p>
        </p:txBody>
      </p:sp>
    </p:spTree>
    <p:extLst>
      <p:ext uri="{BB962C8B-B14F-4D97-AF65-F5344CB8AC3E}">
        <p14:creationId xmlns:p14="http://schemas.microsoft.com/office/powerpoint/2010/main" val="1198914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7BCEF9-4482-43B9-B4D3-00231F9394C8}" type="datetime1">
              <a:rPr lang="en-US" smtClean="0"/>
              <a:t>10/30/2018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38D212-5AB8-2147-93A9-A264D3730013}" type="slidenum">
              <a:rPr lang="en-US" smtClean="0"/>
              <a:t>‹#›</a:t>
            </a:fld>
            <a:endParaRPr lang="en-US"/>
          </a:p>
        </p:txBody>
      </p:sp>
    </p:spTree>
    <p:extLst>
      <p:ext uri="{BB962C8B-B14F-4D97-AF65-F5344CB8AC3E}">
        <p14:creationId xmlns:p14="http://schemas.microsoft.com/office/powerpoint/2010/main" val="2448296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50D073-13E6-4B37-844D-E0F2208D4E5C}" type="datetime1">
              <a:rPr lang="en-US" smtClean="0"/>
              <a:t>10/30/2018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38D212-5AB8-2147-93A9-A264D3730013}" type="slidenum">
              <a:rPr lang="en-US" smtClean="0"/>
              <a:t>‹#›</a:t>
            </a:fld>
            <a:endParaRPr lang="en-US"/>
          </a:p>
        </p:txBody>
      </p:sp>
    </p:spTree>
    <p:extLst>
      <p:ext uri="{BB962C8B-B14F-4D97-AF65-F5344CB8AC3E}">
        <p14:creationId xmlns:p14="http://schemas.microsoft.com/office/powerpoint/2010/main" val="3776597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316E50-BA81-41FD-99F9-F19DB5B1ECF4}" type="datetime1">
              <a:rPr lang="en-US" smtClean="0"/>
              <a:t>10/30/2018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38D212-5AB8-2147-93A9-A264D3730013}" type="slidenum">
              <a:rPr lang="en-US" smtClean="0"/>
              <a:t>‹#›</a:t>
            </a:fld>
            <a:endParaRPr lang="en-US"/>
          </a:p>
        </p:txBody>
      </p:sp>
    </p:spTree>
    <p:extLst>
      <p:ext uri="{BB962C8B-B14F-4D97-AF65-F5344CB8AC3E}">
        <p14:creationId xmlns:p14="http://schemas.microsoft.com/office/powerpoint/2010/main" val="3482621819"/>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BE2560-AD32-4A94-98C0-430E74216656}" type="datetime1">
              <a:rPr lang="en-US" smtClean="0"/>
              <a:t>10/30/2018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38D212-5AB8-2147-93A9-A264D3730013}" type="slidenum">
              <a:rPr lang="en-US" smtClean="0"/>
              <a:t>‹#›</a:t>
            </a:fld>
            <a:endParaRPr lang="en-US"/>
          </a:p>
        </p:txBody>
      </p:sp>
    </p:spTree>
    <p:extLst>
      <p:ext uri="{BB962C8B-B14F-4D97-AF65-F5344CB8AC3E}">
        <p14:creationId xmlns:p14="http://schemas.microsoft.com/office/powerpoint/2010/main" val="3233218447"/>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D66BD1-8513-498F-8459-93C24580E731}" type="datetime1">
              <a:rPr lang="en-US" smtClean="0"/>
              <a:t>10/30/2018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22FBAC-1387-439D-B83D-FBCA02E3471E}" type="slidenum">
              <a:rPr lang="en-US" smtClean="0"/>
              <a:t>‹#›</a:t>
            </a:fld>
            <a:endParaRPr lang="en-US"/>
          </a:p>
        </p:txBody>
      </p:sp>
    </p:spTree>
    <p:extLst>
      <p:ext uri="{BB962C8B-B14F-4D97-AF65-F5344CB8AC3E}">
        <p14:creationId xmlns:p14="http://schemas.microsoft.com/office/powerpoint/2010/main" val="2138522781"/>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3.xml"/><Relationship Id="rId5" Type="http://schemas.openxmlformats.org/officeDocument/2006/relationships/image" Target="../media/image6.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hyperlink" Target="https://www.iccb.org/iccb/wp-content/pdfs/academic_affairs/Final_Placement_Recommendations_Approved_6-1-18.pdf"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1.jpg"/></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register.gotowebinar.com/rt/2620398286501636353" TargetMode="External"/><Relationship Id="rId1" Type="http://schemas.openxmlformats.org/officeDocument/2006/relationships/slideLayout" Target="../slideLayouts/slideLayout14.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hyperlink" Target="http://eepurl.com/dF-IdD"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www.pwract.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1.jpg"/><Relationship Id="rId4" Type="http://schemas.openxmlformats.org/officeDocument/2006/relationships/hyperlink" Target="https://register.gotowebinar.com/recording/5489654143974310914"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A291644-0375-AF46-81A3-F058D7AD428D}"/>
              </a:ext>
            </a:extLst>
          </p:cNvPr>
          <p:cNvSpPr/>
          <p:nvPr/>
        </p:nvSpPr>
        <p:spPr>
          <a:xfrm>
            <a:off x="0" y="5509396"/>
            <a:ext cx="9144000" cy="45719"/>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14" name="Picture 13">
            <a:extLst>
              <a:ext uri="{FF2B5EF4-FFF2-40B4-BE49-F238E27FC236}">
                <a16:creationId xmlns:a16="http://schemas.microsoft.com/office/drawing/2014/main" id="{D9D4297A-F5E6-1649-8F64-1E8E96765AAE}"/>
              </a:ext>
            </a:extLst>
          </p:cNvPr>
          <p:cNvPicPr>
            <a:picLocks noChangeAspect="1"/>
          </p:cNvPicPr>
          <p:nvPr/>
        </p:nvPicPr>
        <p:blipFill>
          <a:blip r:embed="rId2"/>
          <a:stretch>
            <a:fillRect/>
          </a:stretch>
        </p:blipFill>
        <p:spPr>
          <a:xfrm>
            <a:off x="0" y="6634976"/>
            <a:ext cx="9144000" cy="223024"/>
          </a:xfrm>
          <a:prstGeom prst="rect">
            <a:avLst/>
          </a:prstGeom>
          <a:effectLst>
            <a:outerShdw blurRad="355600" dist="38100" dir="15660000" sx="107000" sy="107000" algn="t" rotWithShape="0">
              <a:prstClr val="black">
                <a:alpha val="40000"/>
              </a:prstClr>
            </a:outerShdw>
          </a:effectLst>
        </p:spPr>
      </p:pic>
      <p:sp>
        <p:nvSpPr>
          <p:cNvPr id="16" name="Title 1">
            <a:extLst>
              <a:ext uri="{FF2B5EF4-FFF2-40B4-BE49-F238E27FC236}">
                <a16:creationId xmlns:a16="http://schemas.microsoft.com/office/drawing/2014/main" id="{8FE26136-2BB0-2A4F-9E53-BDBE67F916CD}"/>
              </a:ext>
            </a:extLst>
          </p:cNvPr>
          <p:cNvSpPr txBox="1">
            <a:spLocks/>
          </p:cNvSpPr>
          <p:nvPr/>
        </p:nvSpPr>
        <p:spPr>
          <a:xfrm>
            <a:off x="750739" y="3538676"/>
            <a:ext cx="7772400" cy="169975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ts val="3500"/>
              </a:lnSpc>
              <a:spcBef>
                <a:spcPct val="0"/>
              </a:spcBef>
              <a:spcAft>
                <a:spcPts val="0"/>
              </a:spcAft>
              <a:buClrTx/>
              <a:buSzTx/>
              <a:buFontTx/>
              <a:buNone/>
              <a:tabLst/>
              <a:defRPr/>
            </a:pPr>
            <a:r>
              <a:rPr kumimoji="0" lang="en-US" sz="2800" b="1" i="0" u="none" strike="noStrike" kern="1200" cap="none" spc="70" normalizeH="0" baseline="0" noProof="0" dirty="0">
                <a:ln>
                  <a:noFill/>
                </a:ln>
                <a:solidFill>
                  <a:srgbClr val="4F81BD">
                    <a:lumMod val="75000"/>
                  </a:srgbClr>
                </a:solidFill>
                <a:effectLst/>
                <a:uLnTx/>
                <a:uFillTx/>
                <a:latin typeface="Open Sans" panose="020B0606030504020204" pitchFamily="34" charset="0"/>
                <a:ea typeface="Open Sans" panose="020B0606030504020204" pitchFamily="34" charset="0"/>
                <a:cs typeface="Open Sans" panose="020B0606030504020204" pitchFamily="34" charset="0"/>
              </a:rPr>
              <a:t>PWR Act Transitional Math Advising</a:t>
            </a:r>
          </a:p>
          <a:p>
            <a:pPr marL="0" marR="0" lvl="0" indent="0" algn="ctr" defTabSz="457200" rtl="0" eaLnBrk="1" fontAlgn="auto" latinLnBrk="0" hangingPunct="1">
              <a:lnSpc>
                <a:spcPts val="3500"/>
              </a:lnSpc>
              <a:spcBef>
                <a:spcPct val="0"/>
              </a:spcBef>
              <a:spcAft>
                <a:spcPts val="0"/>
              </a:spcAft>
              <a:buClrTx/>
              <a:buSzTx/>
              <a:buFontTx/>
              <a:buNone/>
              <a:tabLst/>
              <a:defRPr/>
            </a:pPr>
            <a:r>
              <a:rPr kumimoji="0" lang="en-US" sz="2000" b="1" i="0" u="none" strike="noStrike" kern="1200" cap="none" spc="70" normalizeH="0" baseline="0" noProof="0" dirty="0">
                <a:ln>
                  <a:noFill/>
                </a:ln>
                <a:solidFill>
                  <a:srgbClr val="4F81BD">
                    <a:lumMod val="75000"/>
                  </a:srgbClr>
                </a:solidFill>
                <a:effectLst/>
                <a:uLnTx/>
                <a:uFillTx/>
                <a:latin typeface="Open Sans" panose="020B0606030504020204" pitchFamily="34" charset="0"/>
                <a:ea typeface="Open Sans" panose="020B0606030504020204" pitchFamily="34" charset="0"/>
                <a:cs typeface="Open Sans" panose="020B0606030504020204" pitchFamily="34" charset="0"/>
              </a:rPr>
              <a:t>Kathleen Almy</a:t>
            </a:r>
          </a:p>
          <a:p>
            <a:pPr marL="0" marR="0" lvl="0" indent="0" algn="ctr" defTabSz="457200" rtl="0" eaLnBrk="1" fontAlgn="auto" latinLnBrk="0" hangingPunct="1">
              <a:lnSpc>
                <a:spcPts val="3500"/>
              </a:lnSpc>
              <a:spcBef>
                <a:spcPct val="0"/>
              </a:spcBef>
              <a:spcAft>
                <a:spcPts val="0"/>
              </a:spcAft>
              <a:buClrTx/>
              <a:buSzTx/>
              <a:buFontTx/>
              <a:buNone/>
              <a:tabLst/>
              <a:defRPr/>
            </a:pPr>
            <a:r>
              <a:rPr lang="en-US" sz="2000" b="1" spc="70" dirty="0">
                <a:solidFill>
                  <a:srgbClr val="4F81BD">
                    <a:lumMod val="75000"/>
                  </a:srgbClr>
                </a:solidFill>
                <a:latin typeface="Open Sans" panose="020B0606030504020204" pitchFamily="34" charset="0"/>
                <a:ea typeface="Open Sans" panose="020B0606030504020204" pitchFamily="34" charset="0"/>
                <a:cs typeface="Open Sans" panose="020B0606030504020204" pitchFamily="34" charset="0"/>
              </a:rPr>
              <a:t>Illinois Director for Transitional Math</a:t>
            </a:r>
            <a:endParaRPr kumimoji="0" lang="en-US" sz="2800" b="1" i="0" u="none" strike="noStrike" kern="1200" cap="none" spc="70" normalizeH="0" baseline="0" noProof="0" dirty="0">
              <a:ln>
                <a:noFill/>
              </a:ln>
              <a:solidFill>
                <a:srgbClr val="4F81BD">
                  <a:lumMod val="75000"/>
                </a:srgbClr>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pic>
        <p:nvPicPr>
          <p:cNvPr id="17" name="Picture 16">
            <a:extLst>
              <a:ext uri="{FF2B5EF4-FFF2-40B4-BE49-F238E27FC236}">
                <a16:creationId xmlns:a16="http://schemas.microsoft.com/office/drawing/2014/main" id="{B907E91D-8C94-8049-9803-D9B03F005DBC}"/>
              </a:ext>
            </a:extLst>
          </p:cNvPr>
          <p:cNvPicPr>
            <a:picLocks noChangeAspect="1"/>
          </p:cNvPicPr>
          <p:nvPr/>
        </p:nvPicPr>
        <p:blipFill>
          <a:blip r:embed="rId2"/>
          <a:stretch>
            <a:fillRect/>
          </a:stretch>
        </p:blipFill>
        <p:spPr>
          <a:xfrm>
            <a:off x="0" y="0"/>
            <a:ext cx="9144000" cy="345989"/>
          </a:xfrm>
          <a:prstGeom prst="rect">
            <a:avLst/>
          </a:prstGeom>
          <a:effectLst>
            <a:outerShdw blurRad="419100" dist="38100" dir="5400000" sx="122000" sy="122000" algn="t" rotWithShape="0">
              <a:prstClr val="black">
                <a:alpha val="40000"/>
              </a:prstClr>
            </a:outerShdw>
          </a:effectLst>
        </p:spPr>
      </p:pic>
      <p:pic>
        <p:nvPicPr>
          <p:cNvPr id="11" name="Picture 10">
            <a:extLst>
              <a:ext uri="{FF2B5EF4-FFF2-40B4-BE49-F238E27FC236}">
                <a16:creationId xmlns:a16="http://schemas.microsoft.com/office/drawing/2014/main" id="{D89CA1B9-CD61-4EB9-85A3-51FBE124E608}"/>
              </a:ext>
            </a:extLst>
          </p:cNvPr>
          <p:cNvPicPr>
            <a:picLocks noChangeAspect="1"/>
          </p:cNvPicPr>
          <p:nvPr/>
        </p:nvPicPr>
        <p:blipFill>
          <a:blip r:embed="rId3"/>
          <a:stretch>
            <a:fillRect/>
          </a:stretch>
        </p:blipFill>
        <p:spPr>
          <a:xfrm>
            <a:off x="3221960" y="5682635"/>
            <a:ext cx="2700080" cy="635656"/>
          </a:xfrm>
          <a:prstGeom prst="rect">
            <a:avLst/>
          </a:prstGeom>
        </p:spPr>
      </p:pic>
      <p:pic>
        <p:nvPicPr>
          <p:cNvPr id="13" name="Picture 12">
            <a:extLst>
              <a:ext uri="{FF2B5EF4-FFF2-40B4-BE49-F238E27FC236}">
                <a16:creationId xmlns:a16="http://schemas.microsoft.com/office/drawing/2014/main" id="{21B89622-31A0-4EA6-B1AA-38C13983C0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13694" y="539709"/>
            <a:ext cx="2916613" cy="2916613"/>
          </a:xfrm>
          <a:prstGeom prst="rect">
            <a:avLst/>
          </a:prstGeom>
        </p:spPr>
      </p:pic>
    </p:spTree>
    <p:extLst>
      <p:ext uri="{BB962C8B-B14F-4D97-AF65-F5344CB8AC3E}">
        <p14:creationId xmlns:p14="http://schemas.microsoft.com/office/powerpoint/2010/main" val="2400319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7970" y="1571988"/>
            <a:ext cx="8176437" cy="4260897"/>
          </a:xfrm>
        </p:spPr>
        <p:txBody>
          <a:bodyPr>
            <a:normAutofit/>
          </a:bodyPr>
          <a:lstStyle/>
          <a:p>
            <a:pPr marL="457200" indent="-457200">
              <a:buClr>
                <a:schemeClr val="tx1"/>
              </a:buClr>
              <a:buFont typeface="+mj-lt"/>
              <a:buAutoNum type="arabicPeriod"/>
            </a:pPr>
            <a:r>
              <a:rPr lang="en-US" sz="2000" dirty="0">
                <a:latin typeface="Open Sans" panose="020B0606030504020204" pitchFamily="34" charset="0"/>
                <a:ea typeface="Open Sans" panose="020B0606030504020204" pitchFamily="34" charset="0"/>
                <a:cs typeface="Open Sans" panose="020B0606030504020204" pitchFamily="34" charset="0"/>
              </a:rPr>
              <a:t>Determine who is not college-ready for math in the junior year.</a:t>
            </a:r>
          </a:p>
          <a:p>
            <a:pPr marL="457200" indent="-457200">
              <a:buClr>
                <a:schemeClr val="tx1"/>
              </a:buClr>
              <a:buFont typeface="+mj-lt"/>
              <a:buAutoNum type="arabicPeriod"/>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457200" indent="-457200">
              <a:buClr>
                <a:schemeClr val="tx1"/>
              </a:buClr>
              <a:buFont typeface="+mj-lt"/>
              <a:buAutoNum type="arabicPeriod"/>
            </a:pPr>
            <a:r>
              <a:rPr lang="en-US" sz="2000" dirty="0">
                <a:latin typeface="Open Sans" panose="020B0606030504020204" pitchFamily="34" charset="0"/>
                <a:ea typeface="Open Sans" panose="020B0606030504020204" pitchFamily="34" charset="0"/>
                <a:cs typeface="Open Sans" panose="020B0606030504020204" pitchFamily="34" charset="0"/>
              </a:rPr>
              <a:t>Remediate with new transitional courses in the senior year.</a:t>
            </a:r>
          </a:p>
          <a:p>
            <a:pPr marL="457200" indent="-457200">
              <a:buClr>
                <a:schemeClr val="tx1"/>
              </a:buClr>
              <a:buFont typeface="+mj-lt"/>
              <a:buAutoNum type="arabicPeriod"/>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457200" indent="-457200">
              <a:buClr>
                <a:schemeClr val="tx1"/>
              </a:buClr>
              <a:buFont typeface="+mj-lt"/>
              <a:buAutoNum type="arabicPeriod"/>
            </a:pPr>
            <a:r>
              <a:rPr lang="en-US" sz="2000" dirty="0">
                <a:latin typeface="Open Sans" panose="020B0606030504020204" pitchFamily="34" charset="0"/>
                <a:ea typeface="Open Sans" panose="020B0606030504020204" pitchFamily="34" charset="0"/>
                <a:cs typeface="Open Sans" panose="020B0606030504020204" pitchFamily="34" charset="0"/>
              </a:rPr>
              <a:t>Provide guaranteed placement at all IL community colleges and some universities.</a:t>
            </a:r>
          </a:p>
          <a:p>
            <a:pPr marL="457200" indent="-457200">
              <a:buClr>
                <a:schemeClr val="tx1"/>
              </a:buClr>
              <a:buFont typeface="+mj-lt"/>
              <a:buAutoNum type="arabicPeriod"/>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0" indent="0">
              <a:buClr>
                <a:schemeClr val="tx1"/>
              </a:buClr>
              <a:buNone/>
            </a:pPr>
            <a:r>
              <a:rPr lang="en-US" sz="2000" dirty="0">
                <a:latin typeface="Open Sans" panose="020B0606030504020204" pitchFamily="34" charset="0"/>
                <a:ea typeface="Open Sans" panose="020B0606030504020204" pitchFamily="34" charset="0"/>
                <a:cs typeface="Open Sans" panose="020B0606030504020204" pitchFamily="34" charset="0"/>
              </a:rPr>
              <a:t>Result: Students start at college-level coursework, increasing their chances of completing a certificate or degree.</a:t>
            </a:r>
          </a:p>
          <a:p>
            <a:pPr marL="0" indent="0">
              <a:buClr>
                <a:schemeClr val="tx1"/>
              </a:buClr>
              <a:buNone/>
            </a:pPr>
            <a:endParaRPr lang="en-US" sz="1600" b="1" dirty="0">
              <a:solidFill>
                <a:schemeClr val="accent1"/>
              </a:solidFill>
              <a:latin typeface="Open Sans" panose="020B0606030504020204" pitchFamily="34" charset="0"/>
              <a:ea typeface="Open Sans" panose="020B0606030504020204" pitchFamily="34" charset="0"/>
              <a:cs typeface="Open Sans" panose="020B0606030504020204" pitchFamily="34" charset="0"/>
            </a:endParaRPr>
          </a:p>
          <a:p>
            <a:pPr marL="0" indent="0">
              <a:buClr>
                <a:schemeClr val="tx1"/>
              </a:buClr>
              <a:buNone/>
            </a:pPr>
            <a:r>
              <a:rPr lang="en-US" sz="1400" b="1" dirty="0">
                <a:solidFill>
                  <a:schemeClr val="accent1"/>
                </a:solidFill>
                <a:latin typeface="Open Sans" panose="020B0606030504020204" pitchFamily="34" charset="0"/>
                <a:ea typeface="Open Sans" panose="020B0606030504020204" pitchFamily="34" charset="0"/>
                <a:cs typeface="Open Sans" panose="020B0606030504020204" pitchFamily="34" charset="0"/>
              </a:rPr>
              <a:t>This initiative is about more than completing a class, but instead a degree or certificate.</a:t>
            </a:r>
          </a:p>
          <a:p>
            <a:pPr marL="457200" indent="-457200">
              <a:buClr>
                <a:schemeClr val="tx1"/>
              </a:buClr>
              <a:buFont typeface="+mj-lt"/>
              <a:buAutoNum type="arabicPeriod"/>
            </a:pPr>
            <a:endParaRPr lang="en-US" sz="2400" b="1" dirty="0">
              <a:latin typeface="Open Sans" panose="020B0606030504020204" pitchFamily="34" charset="0"/>
              <a:ea typeface="Open Sans" panose="020B0606030504020204" pitchFamily="34" charset="0"/>
              <a:cs typeface="Open Sans" panose="020B0606030504020204" pitchFamily="34" charset="0"/>
            </a:endParaRPr>
          </a:p>
          <a:p>
            <a:pPr>
              <a:buClr>
                <a:schemeClr val="tx1"/>
              </a:buClr>
            </a:pPr>
            <a:endParaRPr lang="en-US"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p:cNvSpPr>
            <a:spLocks noGrp="1"/>
          </p:cNvSpPr>
          <p:nvPr>
            <p:ph type="title"/>
          </p:nvPr>
        </p:nvSpPr>
        <p:spPr>
          <a:xfrm>
            <a:off x="286734" y="558839"/>
            <a:ext cx="8424820" cy="919640"/>
          </a:xfrm>
        </p:spPr>
        <p:txBody>
          <a:bodyPr>
            <a:noAutofit/>
          </a:bodyPr>
          <a:lstStyle/>
          <a:p>
            <a:r>
              <a:rPr lang="en-US" sz="2800" b="1" spc="70" dirty="0">
                <a:solidFill>
                  <a:schemeClr val="accent1">
                    <a:lumMod val="75000"/>
                  </a:schemeClr>
                </a:solidFill>
                <a:latin typeface="Open Sans" panose="020B0606030504020204" pitchFamily="34" charset="0"/>
              </a:rPr>
              <a:t>PWR TM Goal: Reduce Remediation</a:t>
            </a:r>
          </a:p>
        </p:txBody>
      </p:sp>
      <p:pic>
        <p:nvPicPr>
          <p:cNvPr id="4" name="Picture 3">
            <a:extLst>
              <a:ext uri="{FF2B5EF4-FFF2-40B4-BE49-F238E27FC236}">
                <a16:creationId xmlns:a16="http://schemas.microsoft.com/office/drawing/2014/main" id="{4AE0CA34-D09F-4F5E-8B7F-BEEE69E749F6}"/>
              </a:ext>
            </a:extLst>
          </p:cNvPr>
          <p:cNvPicPr>
            <a:picLocks noChangeAspect="1"/>
          </p:cNvPicPr>
          <p:nvPr/>
        </p:nvPicPr>
        <p:blipFill>
          <a:blip r:embed="rId3"/>
          <a:stretch>
            <a:fillRect/>
          </a:stretch>
        </p:blipFill>
        <p:spPr>
          <a:xfrm>
            <a:off x="0" y="0"/>
            <a:ext cx="9144000" cy="345989"/>
          </a:xfrm>
          <a:prstGeom prst="rect">
            <a:avLst/>
          </a:prstGeom>
          <a:effectLst>
            <a:outerShdw blurRad="419100" dist="38100" dir="5400000" sx="122000" sy="122000" algn="t" rotWithShape="0">
              <a:prstClr val="black">
                <a:alpha val="40000"/>
              </a:prstClr>
            </a:outerShdw>
          </a:effectLst>
        </p:spPr>
      </p:pic>
      <p:pic>
        <p:nvPicPr>
          <p:cNvPr id="5" name="Picture 4">
            <a:extLst>
              <a:ext uri="{FF2B5EF4-FFF2-40B4-BE49-F238E27FC236}">
                <a16:creationId xmlns:a16="http://schemas.microsoft.com/office/drawing/2014/main" id="{4C0D2C84-74BE-49F4-8087-F322C5EE02E4}"/>
              </a:ext>
            </a:extLst>
          </p:cNvPr>
          <p:cNvPicPr>
            <a:picLocks noChangeAspect="1"/>
          </p:cNvPicPr>
          <p:nvPr/>
        </p:nvPicPr>
        <p:blipFill>
          <a:blip r:embed="rId3"/>
          <a:stretch>
            <a:fillRect/>
          </a:stretch>
        </p:blipFill>
        <p:spPr>
          <a:xfrm>
            <a:off x="0" y="6634976"/>
            <a:ext cx="9144000" cy="223024"/>
          </a:xfrm>
          <a:prstGeom prst="rect">
            <a:avLst/>
          </a:prstGeom>
          <a:effectLst>
            <a:outerShdw blurRad="355600" dist="38100" dir="15660000" sx="107000" sy="107000" algn="t" rotWithShape="0">
              <a:prstClr val="black">
                <a:alpha val="40000"/>
              </a:prstClr>
            </a:outerShdw>
          </a:effectLst>
        </p:spPr>
      </p:pic>
      <p:pic>
        <p:nvPicPr>
          <p:cNvPr id="7" name="Picture 6">
            <a:extLst>
              <a:ext uri="{FF2B5EF4-FFF2-40B4-BE49-F238E27FC236}">
                <a16:creationId xmlns:a16="http://schemas.microsoft.com/office/drawing/2014/main" id="{63B348A9-4260-4E18-83F2-5DA27474EAB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10667" y="5261015"/>
            <a:ext cx="1143740" cy="1143740"/>
          </a:xfrm>
          <a:prstGeom prst="rect">
            <a:avLst/>
          </a:prstGeom>
        </p:spPr>
      </p:pic>
    </p:spTree>
    <p:extLst>
      <p:ext uri="{BB962C8B-B14F-4D97-AF65-F5344CB8AC3E}">
        <p14:creationId xmlns:p14="http://schemas.microsoft.com/office/powerpoint/2010/main" val="3349986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734" y="558839"/>
            <a:ext cx="8424820" cy="919640"/>
          </a:xfrm>
        </p:spPr>
        <p:txBody>
          <a:bodyPr>
            <a:noAutofit/>
          </a:bodyPr>
          <a:lstStyle/>
          <a:p>
            <a:r>
              <a:rPr lang="en-US" sz="2800" b="1" spc="70" dirty="0">
                <a:solidFill>
                  <a:schemeClr val="accent1">
                    <a:lumMod val="75000"/>
                  </a:schemeClr>
                </a:solidFill>
                <a:latin typeface="Open Sans" panose="020B0606030504020204" pitchFamily="34" charset="0"/>
              </a:rPr>
              <a:t>Rethinking the senior year of math</a:t>
            </a:r>
          </a:p>
        </p:txBody>
      </p:sp>
      <p:pic>
        <p:nvPicPr>
          <p:cNvPr id="4" name="Picture 3">
            <a:extLst>
              <a:ext uri="{FF2B5EF4-FFF2-40B4-BE49-F238E27FC236}">
                <a16:creationId xmlns:a16="http://schemas.microsoft.com/office/drawing/2014/main" id="{4AE0CA34-D09F-4F5E-8B7F-BEEE69E749F6}"/>
              </a:ext>
            </a:extLst>
          </p:cNvPr>
          <p:cNvPicPr>
            <a:picLocks noChangeAspect="1"/>
          </p:cNvPicPr>
          <p:nvPr/>
        </p:nvPicPr>
        <p:blipFill>
          <a:blip r:embed="rId3"/>
          <a:stretch>
            <a:fillRect/>
          </a:stretch>
        </p:blipFill>
        <p:spPr>
          <a:xfrm>
            <a:off x="0" y="0"/>
            <a:ext cx="9144000" cy="345989"/>
          </a:xfrm>
          <a:prstGeom prst="rect">
            <a:avLst/>
          </a:prstGeom>
          <a:effectLst>
            <a:outerShdw blurRad="419100" dist="38100" dir="5400000" sx="122000" sy="122000" algn="t" rotWithShape="0">
              <a:prstClr val="black">
                <a:alpha val="40000"/>
              </a:prstClr>
            </a:outerShdw>
          </a:effectLst>
        </p:spPr>
      </p:pic>
      <p:pic>
        <p:nvPicPr>
          <p:cNvPr id="5" name="Picture 4">
            <a:extLst>
              <a:ext uri="{FF2B5EF4-FFF2-40B4-BE49-F238E27FC236}">
                <a16:creationId xmlns:a16="http://schemas.microsoft.com/office/drawing/2014/main" id="{4C0D2C84-74BE-49F4-8087-F322C5EE02E4}"/>
              </a:ext>
            </a:extLst>
          </p:cNvPr>
          <p:cNvPicPr>
            <a:picLocks noChangeAspect="1"/>
          </p:cNvPicPr>
          <p:nvPr/>
        </p:nvPicPr>
        <p:blipFill>
          <a:blip r:embed="rId3"/>
          <a:stretch>
            <a:fillRect/>
          </a:stretch>
        </p:blipFill>
        <p:spPr>
          <a:xfrm>
            <a:off x="0" y="6634976"/>
            <a:ext cx="9144000" cy="223024"/>
          </a:xfrm>
          <a:prstGeom prst="rect">
            <a:avLst/>
          </a:prstGeom>
          <a:effectLst>
            <a:outerShdw blurRad="355600" dist="38100" dir="15660000" sx="107000" sy="107000" algn="t" rotWithShape="0">
              <a:prstClr val="black">
                <a:alpha val="40000"/>
              </a:prstClr>
            </a:outerShdw>
          </a:effectLst>
        </p:spPr>
      </p:pic>
      <p:pic>
        <p:nvPicPr>
          <p:cNvPr id="7" name="Picture 6">
            <a:extLst>
              <a:ext uri="{FF2B5EF4-FFF2-40B4-BE49-F238E27FC236}">
                <a16:creationId xmlns:a16="http://schemas.microsoft.com/office/drawing/2014/main" id="{63B348A9-4260-4E18-83F2-5DA27474EAB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10667" y="5261015"/>
            <a:ext cx="1143740" cy="1143740"/>
          </a:xfrm>
          <a:prstGeom prst="rect">
            <a:avLst/>
          </a:prstGeom>
        </p:spPr>
      </p:pic>
      <p:pic>
        <p:nvPicPr>
          <p:cNvPr id="9" name="Picture 8">
            <a:extLst>
              <a:ext uri="{FF2B5EF4-FFF2-40B4-BE49-F238E27FC236}">
                <a16:creationId xmlns:a16="http://schemas.microsoft.com/office/drawing/2014/main" id="{8E29B939-3DDD-49A4-838F-C9B457E088D6}"/>
              </a:ext>
            </a:extLst>
          </p:cNvPr>
          <p:cNvPicPr>
            <a:picLocks noChangeAspect="1"/>
          </p:cNvPicPr>
          <p:nvPr/>
        </p:nvPicPr>
        <p:blipFill>
          <a:blip r:embed="rId5"/>
          <a:stretch>
            <a:fillRect/>
          </a:stretch>
        </p:blipFill>
        <p:spPr>
          <a:xfrm>
            <a:off x="104775" y="1895537"/>
            <a:ext cx="8934450" cy="2057400"/>
          </a:xfrm>
          <a:prstGeom prst="rect">
            <a:avLst/>
          </a:prstGeom>
        </p:spPr>
      </p:pic>
      <p:sp>
        <p:nvSpPr>
          <p:cNvPr id="10" name="TextBox 9">
            <a:extLst>
              <a:ext uri="{FF2B5EF4-FFF2-40B4-BE49-F238E27FC236}">
                <a16:creationId xmlns:a16="http://schemas.microsoft.com/office/drawing/2014/main" id="{121E676D-1249-45A1-8B31-10F69709B3DB}"/>
              </a:ext>
            </a:extLst>
          </p:cNvPr>
          <p:cNvSpPr txBox="1"/>
          <p:nvPr/>
        </p:nvSpPr>
        <p:spPr>
          <a:xfrm>
            <a:off x="629728" y="5141343"/>
            <a:ext cx="6944264" cy="923330"/>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Algebra varies with pathway</a:t>
            </a:r>
          </a:p>
          <a:p>
            <a:pPr marL="285750" indent="-285750">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Contextualization throughout</a:t>
            </a:r>
          </a:p>
          <a:p>
            <a:pPr marL="285750" indent="-285750">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Default is QL Pathway</a:t>
            </a:r>
          </a:p>
        </p:txBody>
      </p:sp>
    </p:spTree>
    <p:extLst>
      <p:ext uri="{BB962C8B-B14F-4D97-AF65-F5344CB8AC3E}">
        <p14:creationId xmlns:p14="http://schemas.microsoft.com/office/powerpoint/2010/main" val="2750029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7970" y="1571988"/>
            <a:ext cx="8424820" cy="4260897"/>
          </a:xfrm>
        </p:spPr>
        <p:txBody>
          <a:bodyPr>
            <a:normAutofit/>
          </a:bodyPr>
          <a:lstStyle/>
          <a:p>
            <a:pPr marL="0" indent="0">
              <a:buClr>
                <a:schemeClr val="tx1"/>
              </a:buClr>
              <a:buNone/>
            </a:pPr>
            <a:r>
              <a:rPr lang="en-US" sz="2000" dirty="0">
                <a:latin typeface="Open Sans" panose="020B0606030504020204" pitchFamily="34" charset="0"/>
                <a:ea typeface="Open Sans" panose="020B0606030504020204" pitchFamily="34" charset="0"/>
                <a:cs typeface="Open Sans" panose="020B0606030504020204" pitchFamily="34" charset="0"/>
              </a:rPr>
              <a:t>Seniors who have taken 3 years of math but are still not college ready</a:t>
            </a:r>
          </a:p>
          <a:p>
            <a:pPr marL="0" indent="0">
              <a:buClr>
                <a:schemeClr val="tx1"/>
              </a:buClr>
              <a:buNone/>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0" indent="0">
              <a:buClr>
                <a:schemeClr val="tx1"/>
              </a:buClr>
              <a:buNone/>
            </a:pPr>
            <a:r>
              <a:rPr lang="en-US" sz="2000" dirty="0">
                <a:latin typeface="Open Sans" panose="020B0606030504020204" pitchFamily="34" charset="0"/>
                <a:ea typeface="Open Sans" panose="020B0606030504020204" pitchFamily="34" charset="0"/>
                <a:cs typeface="Open Sans" panose="020B0606030504020204" pitchFamily="34" charset="0"/>
              </a:rPr>
              <a:t>Middle 50% of students</a:t>
            </a:r>
          </a:p>
          <a:p>
            <a:pPr marL="0" indent="0">
              <a:buClr>
                <a:schemeClr val="tx1"/>
              </a:buClr>
              <a:buNone/>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0" indent="0">
              <a:buClr>
                <a:schemeClr val="tx1"/>
              </a:buClr>
              <a:buNone/>
            </a:pPr>
            <a:r>
              <a:rPr lang="en-US" sz="2000" dirty="0">
                <a:latin typeface="Open Sans" panose="020B0606030504020204" pitchFamily="34" charset="0"/>
                <a:ea typeface="Open Sans" panose="020B0606030504020204" pitchFamily="34" charset="0"/>
                <a:cs typeface="Open Sans" panose="020B0606030504020204" pitchFamily="34" charset="0"/>
              </a:rPr>
              <a:t>Algebra 2 is not a prerequisite</a:t>
            </a:r>
          </a:p>
          <a:p>
            <a:pPr marL="0" indent="0">
              <a:buClr>
                <a:schemeClr val="tx1"/>
              </a:buClr>
              <a:buNone/>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0" indent="0">
              <a:buClr>
                <a:schemeClr val="tx1"/>
              </a:buClr>
              <a:buNone/>
            </a:pPr>
            <a:r>
              <a:rPr lang="en-US" sz="2000" dirty="0">
                <a:latin typeface="Open Sans" panose="020B0606030504020204" pitchFamily="34" charset="0"/>
                <a:ea typeface="Open Sans" panose="020B0606030504020204" pitchFamily="34" charset="0"/>
                <a:cs typeface="Open Sans" panose="020B0606030504020204" pitchFamily="34" charset="0"/>
              </a:rPr>
              <a:t>Some exceptions apply</a:t>
            </a:r>
            <a:endParaRPr lang="en-US" sz="2400" dirty="0">
              <a:latin typeface="Open Sans" panose="020B0606030504020204" pitchFamily="34" charset="0"/>
              <a:ea typeface="Open Sans" panose="020B0606030504020204" pitchFamily="34" charset="0"/>
              <a:cs typeface="Open Sans" panose="020B0606030504020204" pitchFamily="34" charset="0"/>
            </a:endParaRPr>
          </a:p>
          <a:p>
            <a:pPr>
              <a:buClr>
                <a:schemeClr val="tx1"/>
              </a:buClr>
            </a:pPr>
            <a:endParaRPr lang="en-US"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p:cNvSpPr>
            <a:spLocks noGrp="1"/>
          </p:cNvSpPr>
          <p:nvPr>
            <p:ph type="title"/>
          </p:nvPr>
        </p:nvSpPr>
        <p:spPr>
          <a:xfrm>
            <a:off x="286734" y="558839"/>
            <a:ext cx="8424820" cy="919640"/>
          </a:xfrm>
        </p:spPr>
        <p:txBody>
          <a:bodyPr>
            <a:noAutofit/>
          </a:bodyPr>
          <a:lstStyle/>
          <a:p>
            <a:r>
              <a:rPr lang="en-US" sz="2800" b="1" spc="70" dirty="0">
                <a:solidFill>
                  <a:schemeClr val="accent1">
                    <a:lumMod val="75000"/>
                  </a:schemeClr>
                </a:solidFill>
                <a:latin typeface="Open Sans" panose="020B0606030504020204" pitchFamily="34" charset="0"/>
              </a:rPr>
              <a:t>Who is transitional math for?</a:t>
            </a:r>
          </a:p>
        </p:txBody>
      </p:sp>
      <p:pic>
        <p:nvPicPr>
          <p:cNvPr id="4" name="Picture 3">
            <a:extLst>
              <a:ext uri="{FF2B5EF4-FFF2-40B4-BE49-F238E27FC236}">
                <a16:creationId xmlns:a16="http://schemas.microsoft.com/office/drawing/2014/main" id="{4AE0CA34-D09F-4F5E-8B7F-BEEE69E749F6}"/>
              </a:ext>
            </a:extLst>
          </p:cNvPr>
          <p:cNvPicPr>
            <a:picLocks noChangeAspect="1"/>
          </p:cNvPicPr>
          <p:nvPr/>
        </p:nvPicPr>
        <p:blipFill>
          <a:blip r:embed="rId3"/>
          <a:stretch>
            <a:fillRect/>
          </a:stretch>
        </p:blipFill>
        <p:spPr>
          <a:xfrm>
            <a:off x="0" y="0"/>
            <a:ext cx="9144000" cy="345989"/>
          </a:xfrm>
          <a:prstGeom prst="rect">
            <a:avLst/>
          </a:prstGeom>
          <a:effectLst>
            <a:outerShdw blurRad="419100" dist="38100" dir="5400000" sx="122000" sy="122000" algn="t" rotWithShape="0">
              <a:prstClr val="black">
                <a:alpha val="40000"/>
              </a:prstClr>
            </a:outerShdw>
          </a:effectLst>
        </p:spPr>
      </p:pic>
      <p:pic>
        <p:nvPicPr>
          <p:cNvPr id="5" name="Picture 4">
            <a:extLst>
              <a:ext uri="{FF2B5EF4-FFF2-40B4-BE49-F238E27FC236}">
                <a16:creationId xmlns:a16="http://schemas.microsoft.com/office/drawing/2014/main" id="{4C0D2C84-74BE-49F4-8087-F322C5EE02E4}"/>
              </a:ext>
            </a:extLst>
          </p:cNvPr>
          <p:cNvPicPr>
            <a:picLocks noChangeAspect="1"/>
          </p:cNvPicPr>
          <p:nvPr/>
        </p:nvPicPr>
        <p:blipFill>
          <a:blip r:embed="rId3"/>
          <a:stretch>
            <a:fillRect/>
          </a:stretch>
        </p:blipFill>
        <p:spPr>
          <a:xfrm>
            <a:off x="0" y="6634976"/>
            <a:ext cx="9144000" cy="223024"/>
          </a:xfrm>
          <a:prstGeom prst="rect">
            <a:avLst/>
          </a:prstGeom>
          <a:effectLst>
            <a:outerShdw blurRad="355600" dist="38100" dir="15660000" sx="107000" sy="107000" algn="t" rotWithShape="0">
              <a:prstClr val="black">
                <a:alpha val="40000"/>
              </a:prstClr>
            </a:outerShdw>
          </a:effectLst>
        </p:spPr>
      </p:pic>
      <p:pic>
        <p:nvPicPr>
          <p:cNvPr id="7" name="Picture 6">
            <a:extLst>
              <a:ext uri="{FF2B5EF4-FFF2-40B4-BE49-F238E27FC236}">
                <a16:creationId xmlns:a16="http://schemas.microsoft.com/office/drawing/2014/main" id="{63B348A9-4260-4E18-83F2-5DA27474EAB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10667" y="5261015"/>
            <a:ext cx="1143740" cy="1143740"/>
          </a:xfrm>
          <a:prstGeom prst="rect">
            <a:avLst/>
          </a:prstGeom>
        </p:spPr>
      </p:pic>
    </p:spTree>
    <p:extLst>
      <p:ext uri="{BB962C8B-B14F-4D97-AF65-F5344CB8AC3E}">
        <p14:creationId xmlns:p14="http://schemas.microsoft.com/office/powerpoint/2010/main" val="2112895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7970" y="1571988"/>
            <a:ext cx="8176437" cy="4260897"/>
          </a:xfrm>
        </p:spPr>
        <p:txBody>
          <a:bodyPr>
            <a:normAutofit fontScale="77500" lnSpcReduction="20000"/>
          </a:bodyPr>
          <a:lstStyle/>
          <a:p>
            <a:pPr marL="0" indent="0">
              <a:buClr>
                <a:schemeClr val="tx1"/>
              </a:buClr>
              <a:buNone/>
            </a:pPr>
            <a:r>
              <a:rPr lang="en-US" sz="2000" dirty="0">
                <a:latin typeface="Open Sans" panose="020B0606030504020204" pitchFamily="34" charset="0"/>
                <a:ea typeface="Open Sans" panose="020B0606030504020204" pitchFamily="34" charset="0"/>
                <a:cs typeface="Open Sans" panose="020B0606030504020204" pitchFamily="34" charset="0"/>
              </a:rPr>
              <a:t>TM will </a:t>
            </a:r>
            <a:r>
              <a:rPr lang="en-US" sz="2000" b="1" u="sng" dirty="0">
                <a:latin typeface="Open Sans" panose="020B0606030504020204" pitchFamily="34" charset="0"/>
                <a:ea typeface="Open Sans" panose="020B0606030504020204" pitchFamily="34" charset="0"/>
                <a:cs typeface="Open Sans" panose="020B0606030504020204" pitchFamily="34" charset="0"/>
              </a:rPr>
              <a:t>not</a:t>
            </a:r>
            <a:r>
              <a:rPr lang="en-US" sz="2000" dirty="0">
                <a:latin typeface="Open Sans" panose="020B0606030504020204" pitchFamily="34" charset="0"/>
                <a:ea typeface="Open Sans" panose="020B0606030504020204" pitchFamily="34" charset="0"/>
                <a:cs typeface="Open Sans" panose="020B0606030504020204" pitchFamily="34" charset="0"/>
              </a:rPr>
              <a:t> satisfy a 3rd year state graduation math requirement.</a:t>
            </a:r>
          </a:p>
          <a:p>
            <a:pPr marL="457200" indent="-457200">
              <a:buClr>
                <a:schemeClr val="tx1"/>
              </a:buClr>
              <a:buFont typeface="+mj-lt"/>
              <a:buAutoNum type="arabicPeriod"/>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0" indent="0">
              <a:buClr>
                <a:schemeClr val="tx1"/>
              </a:buClr>
              <a:buNone/>
            </a:pPr>
            <a:r>
              <a:rPr lang="en-US" sz="2000" b="1" dirty="0">
                <a:latin typeface="Open Sans" panose="020B0606030504020204" pitchFamily="34" charset="0"/>
                <a:ea typeface="Open Sans" panose="020B0606030504020204" pitchFamily="34" charset="0"/>
                <a:cs typeface="Open Sans" panose="020B0606030504020204" pitchFamily="34" charset="0"/>
              </a:rPr>
              <a:t>Why not?</a:t>
            </a:r>
          </a:p>
          <a:p>
            <a:pPr marL="457200" indent="-457200">
              <a:buClr>
                <a:schemeClr val="tx1"/>
              </a:buClr>
              <a:buFont typeface="+mj-lt"/>
              <a:buAutoNum type="arabicPeriod"/>
            </a:pPr>
            <a:r>
              <a:rPr lang="en-US" sz="2000" dirty="0">
                <a:latin typeface="Open Sans" panose="020B0606030504020204" pitchFamily="34" charset="0"/>
                <a:ea typeface="Open Sans" panose="020B0606030504020204" pitchFamily="34" charset="0"/>
                <a:cs typeface="Open Sans" panose="020B0606030504020204" pitchFamily="34" charset="0"/>
              </a:rPr>
              <a:t>Supplements ILS, does not replace them</a:t>
            </a:r>
          </a:p>
          <a:p>
            <a:pPr marL="457200" indent="-457200">
              <a:buClr>
                <a:schemeClr val="tx1"/>
              </a:buClr>
              <a:buFont typeface="+mj-lt"/>
              <a:buAutoNum type="arabicPeriod"/>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457200" indent="-457200">
              <a:buClr>
                <a:schemeClr val="tx1"/>
              </a:buClr>
              <a:buFont typeface="+mj-lt"/>
              <a:buAutoNum type="arabicPeriod"/>
            </a:pPr>
            <a:r>
              <a:rPr lang="en-US" sz="2000" dirty="0">
                <a:latin typeface="Open Sans" panose="020B0606030504020204" pitchFamily="34" charset="0"/>
                <a:ea typeface="Open Sans" panose="020B0606030504020204" pitchFamily="34" charset="0"/>
                <a:cs typeface="Open Sans" panose="020B0606030504020204" pitchFamily="34" charset="0"/>
              </a:rPr>
              <a:t>Would open up course to juniors who would run out of time to use placement</a:t>
            </a:r>
          </a:p>
          <a:p>
            <a:pPr marL="457200" indent="-457200">
              <a:buClr>
                <a:schemeClr val="tx1"/>
              </a:buClr>
              <a:buFont typeface="+mj-lt"/>
              <a:buAutoNum type="arabicPeriod"/>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457200" indent="-457200">
              <a:buClr>
                <a:schemeClr val="tx1"/>
              </a:buClr>
              <a:buFont typeface="+mj-lt"/>
              <a:buAutoNum type="arabicPeriod"/>
            </a:pPr>
            <a:r>
              <a:rPr lang="en-US" sz="2000" dirty="0">
                <a:latin typeface="Open Sans" panose="020B0606030504020204" pitchFamily="34" charset="0"/>
                <a:ea typeface="Open Sans" panose="020B0606030504020204" pitchFamily="34" charset="0"/>
                <a:cs typeface="Open Sans" panose="020B0606030504020204" pitchFamily="34" charset="0"/>
              </a:rPr>
              <a:t>Juniors could end up skipping senior year of math (defeating the purpose)</a:t>
            </a:r>
          </a:p>
          <a:p>
            <a:pPr marL="457200" indent="-457200">
              <a:buClr>
                <a:schemeClr val="tx1"/>
              </a:buClr>
              <a:buFont typeface="+mj-lt"/>
              <a:buAutoNum type="arabicPeriod"/>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457200" indent="-457200">
              <a:buClr>
                <a:schemeClr val="tx1"/>
              </a:buClr>
              <a:buFont typeface="+mj-lt"/>
              <a:buAutoNum type="arabicPeriod"/>
            </a:pPr>
            <a:r>
              <a:rPr lang="en-US" sz="2000" dirty="0">
                <a:latin typeface="Open Sans" panose="020B0606030504020204" pitchFamily="34" charset="0"/>
                <a:ea typeface="Open Sans" panose="020B0606030504020204" pitchFamily="34" charset="0"/>
                <a:cs typeface="Open Sans" panose="020B0606030504020204" pitchFamily="34" charset="0"/>
              </a:rPr>
              <a:t>Lose college buy-in with remedial courses counting for HS graduation</a:t>
            </a:r>
          </a:p>
          <a:p>
            <a:pPr marL="457200" indent="-457200">
              <a:buClr>
                <a:schemeClr val="tx1"/>
              </a:buClr>
              <a:buFont typeface="+mj-lt"/>
              <a:buAutoNum type="arabicPeriod"/>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457200" indent="-457200">
              <a:buClr>
                <a:schemeClr val="tx1"/>
              </a:buClr>
              <a:buFont typeface="+mj-lt"/>
              <a:buAutoNum type="arabicPeriod"/>
            </a:pPr>
            <a:r>
              <a:rPr lang="en-US" sz="2000" dirty="0">
                <a:latin typeface="Open Sans" panose="020B0606030504020204" pitchFamily="34" charset="0"/>
                <a:ea typeface="Open Sans" panose="020B0606030504020204" pitchFamily="34" charset="0"/>
                <a:cs typeface="Open Sans" panose="020B0606030504020204" pitchFamily="34" charset="0"/>
              </a:rPr>
              <a:t>Like NCAA, since the content remediates, it is not a core course for graduation*</a:t>
            </a:r>
          </a:p>
          <a:p>
            <a:pPr marL="457200" indent="-457200">
              <a:buClr>
                <a:schemeClr val="tx1"/>
              </a:buClr>
              <a:buFont typeface="+mj-lt"/>
              <a:buAutoNum type="arabicPeriod"/>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0" indent="0">
              <a:buClr>
                <a:schemeClr val="tx1"/>
              </a:buClr>
              <a:buNone/>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0" indent="0">
              <a:buClr>
                <a:schemeClr val="tx1"/>
              </a:buClr>
              <a:buNone/>
            </a:pPr>
            <a:r>
              <a:rPr lang="en-US" sz="2000" b="1" dirty="0">
                <a:latin typeface="Open Sans" panose="020B0606030504020204" pitchFamily="34" charset="0"/>
                <a:ea typeface="Open Sans" panose="020B0606030504020204" pitchFamily="34" charset="0"/>
                <a:cs typeface="Open Sans" panose="020B0606030504020204" pitchFamily="34" charset="0"/>
              </a:rPr>
              <a:t>Takeaway: </a:t>
            </a:r>
            <a:r>
              <a:rPr lang="en-US" sz="2000" dirty="0">
                <a:latin typeface="Open Sans" panose="020B0606030504020204" pitchFamily="34" charset="0"/>
                <a:ea typeface="Open Sans" panose="020B0606030504020204" pitchFamily="34" charset="0"/>
                <a:cs typeface="Open Sans" panose="020B0606030504020204" pitchFamily="34" charset="0"/>
              </a:rPr>
              <a:t>seniors can get third graduation credit or transitional placement, but not both from the same course</a:t>
            </a:r>
          </a:p>
          <a:p>
            <a:pPr marL="457200" indent="-457200">
              <a:buClr>
                <a:schemeClr val="tx1"/>
              </a:buClr>
              <a:buFont typeface="+mj-lt"/>
              <a:buAutoNum type="arabicPeriod"/>
            </a:pPr>
            <a:endParaRPr lang="en-US" sz="2400" b="1" dirty="0">
              <a:latin typeface="Open Sans" panose="020B0606030504020204" pitchFamily="34" charset="0"/>
              <a:ea typeface="Open Sans" panose="020B0606030504020204" pitchFamily="34" charset="0"/>
              <a:cs typeface="Open Sans" panose="020B0606030504020204" pitchFamily="34" charset="0"/>
            </a:endParaRPr>
          </a:p>
          <a:p>
            <a:pPr>
              <a:buClr>
                <a:schemeClr val="tx1"/>
              </a:buClr>
            </a:pPr>
            <a:endParaRPr lang="en-US"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p:cNvSpPr>
            <a:spLocks noGrp="1"/>
          </p:cNvSpPr>
          <p:nvPr>
            <p:ph type="title"/>
          </p:nvPr>
        </p:nvSpPr>
        <p:spPr>
          <a:xfrm>
            <a:off x="286734" y="558839"/>
            <a:ext cx="8424820" cy="919640"/>
          </a:xfrm>
        </p:spPr>
        <p:txBody>
          <a:bodyPr>
            <a:noAutofit/>
          </a:bodyPr>
          <a:lstStyle/>
          <a:p>
            <a:r>
              <a:rPr lang="en-US" sz="2800" b="1" spc="70" dirty="0">
                <a:solidFill>
                  <a:schemeClr val="accent1">
                    <a:lumMod val="75000"/>
                  </a:schemeClr>
                </a:solidFill>
                <a:latin typeface="Open Sans" panose="020B0606030504020204" pitchFamily="34" charset="0"/>
              </a:rPr>
              <a:t>TM and Graduation</a:t>
            </a:r>
          </a:p>
        </p:txBody>
      </p:sp>
      <p:pic>
        <p:nvPicPr>
          <p:cNvPr id="4" name="Picture 3">
            <a:extLst>
              <a:ext uri="{FF2B5EF4-FFF2-40B4-BE49-F238E27FC236}">
                <a16:creationId xmlns:a16="http://schemas.microsoft.com/office/drawing/2014/main" id="{4AE0CA34-D09F-4F5E-8B7F-BEEE69E749F6}"/>
              </a:ext>
            </a:extLst>
          </p:cNvPr>
          <p:cNvPicPr>
            <a:picLocks noChangeAspect="1"/>
          </p:cNvPicPr>
          <p:nvPr/>
        </p:nvPicPr>
        <p:blipFill>
          <a:blip r:embed="rId3"/>
          <a:stretch>
            <a:fillRect/>
          </a:stretch>
        </p:blipFill>
        <p:spPr>
          <a:xfrm>
            <a:off x="0" y="0"/>
            <a:ext cx="9144000" cy="345989"/>
          </a:xfrm>
          <a:prstGeom prst="rect">
            <a:avLst/>
          </a:prstGeom>
          <a:effectLst>
            <a:outerShdw blurRad="419100" dist="38100" dir="5400000" sx="122000" sy="122000" algn="t" rotWithShape="0">
              <a:prstClr val="black">
                <a:alpha val="40000"/>
              </a:prstClr>
            </a:outerShdw>
          </a:effectLst>
        </p:spPr>
      </p:pic>
      <p:pic>
        <p:nvPicPr>
          <p:cNvPr id="5" name="Picture 4">
            <a:extLst>
              <a:ext uri="{FF2B5EF4-FFF2-40B4-BE49-F238E27FC236}">
                <a16:creationId xmlns:a16="http://schemas.microsoft.com/office/drawing/2014/main" id="{4C0D2C84-74BE-49F4-8087-F322C5EE02E4}"/>
              </a:ext>
            </a:extLst>
          </p:cNvPr>
          <p:cNvPicPr>
            <a:picLocks noChangeAspect="1"/>
          </p:cNvPicPr>
          <p:nvPr/>
        </p:nvPicPr>
        <p:blipFill>
          <a:blip r:embed="rId3"/>
          <a:stretch>
            <a:fillRect/>
          </a:stretch>
        </p:blipFill>
        <p:spPr>
          <a:xfrm>
            <a:off x="0" y="6634976"/>
            <a:ext cx="9144000" cy="223024"/>
          </a:xfrm>
          <a:prstGeom prst="rect">
            <a:avLst/>
          </a:prstGeom>
          <a:effectLst>
            <a:outerShdw blurRad="355600" dist="38100" dir="15660000" sx="107000" sy="107000" algn="t" rotWithShape="0">
              <a:prstClr val="black">
                <a:alpha val="40000"/>
              </a:prstClr>
            </a:outerShdw>
          </a:effectLst>
        </p:spPr>
      </p:pic>
      <p:pic>
        <p:nvPicPr>
          <p:cNvPr id="7" name="Picture 6">
            <a:extLst>
              <a:ext uri="{FF2B5EF4-FFF2-40B4-BE49-F238E27FC236}">
                <a16:creationId xmlns:a16="http://schemas.microsoft.com/office/drawing/2014/main" id="{63B348A9-4260-4E18-83F2-5DA27474EAB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10667" y="5261015"/>
            <a:ext cx="1143740" cy="1143740"/>
          </a:xfrm>
          <a:prstGeom prst="rect">
            <a:avLst/>
          </a:prstGeom>
        </p:spPr>
      </p:pic>
    </p:spTree>
    <p:extLst>
      <p:ext uri="{BB962C8B-B14F-4D97-AF65-F5344CB8AC3E}">
        <p14:creationId xmlns:p14="http://schemas.microsoft.com/office/powerpoint/2010/main" val="2204780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7970" y="1441324"/>
            <a:ext cx="8176437" cy="5193652"/>
          </a:xfrm>
        </p:spPr>
        <p:txBody>
          <a:bodyPr>
            <a:normAutofit fontScale="47500" lnSpcReduction="20000"/>
          </a:bodyPr>
          <a:lstStyle/>
          <a:p>
            <a:pPr marL="0" indent="0">
              <a:buClr>
                <a:schemeClr val="tx1"/>
              </a:buClr>
              <a:buNone/>
            </a:pPr>
            <a:r>
              <a:rPr lang="en-US" sz="2000" dirty="0">
                <a:latin typeface="Open Sans" panose="020B0606030504020204" pitchFamily="34" charset="0"/>
                <a:ea typeface="Open Sans" panose="020B0606030504020204" pitchFamily="34" charset="0"/>
                <a:cs typeface="Open Sans" panose="020B0606030504020204" pitchFamily="34" charset="0"/>
              </a:rPr>
              <a:t>NCAA has the following requirements for core math courses. </a:t>
            </a:r>
          </a:p>
          <a:p>
            <a:pPr marL="0" indent="0">
              <a:buClr>
                <a:schemeClr val="tx1"/>
              </a:buClr>
              <a:buNone/>
            </a:pPr>
            <a:endParaRPr lang="en-US" sz="2400" b="1"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sz="2400" dirty="0">
                <a:latin typeface="Gotham SSm A"/>
              </a:rPr>
              <a:t>Not all high school classes count as NCAA core courses. Only classes in English, math (Algebra 1 or higher), natural or physical science, social science, foreign language, comparative religion or philosophy may be approved as NCAA core courses. </a:t>
            </a:r>
            <a:r>
              <a:rPr lang="en-US" sz="2400" u="sng" dirty="0">
                <a:latin typeface="Gotham SSm A"/>
              </a:rPr>
              <a:t>Remedial classes and classes completed through credit-by-exam are not considered NCAA core courses</a:t>
            </a:r>
            <a:r>
              <a:rPr lang="en-US" sz="2400" dirty="0">
                <a:latin typeface="Gotham SSm A"/>
              </a:rPr>
              <a:t>.</a:t>
            </a:r>
          </a:p>
          <a:p>
            <a:pPr marL="0" indent="0">
              <a:buNone/>
            </a:pPr>
            <a:endParaRPr lang="en-US" sz="2400" dirty="0">
              <a:latin typeface="Gotham SSm A"/>
            </a:endParaRPr>
          </a:p>
          <a:p>
            <a:pPr marL="0" indent="0">
              <a:buNone/>
            </a:pPr>
            <a:r>
              <a:rPr lang="en-US" sz="2400" dirty="0">
                <a:latin typeface="Gotham SSm A"/>
              </a:rPr>
              <a:t>Classes that are NCAA core courses include:</a:t>
            </a:r>
          </a:p>
          <a:p>
            <a:pPr>
              <a:buFont typeface="Arial" panose="020B0604020202020204" pitchFamily="34" charset="0"/>
              <a:buChar char="•"/>
            </a:pPr>
            <a:r>
              <a:rPr lang="en-US" sz="2400" dirty="0">
                <a:latin typeface="Gotham SSm A"/>
              </a:rPr>
              <a:t>English: English 1-4, American Literature, creative writing</a:t>
            </a:r>
          </a:p>
          <a:p>
            <a:pPr>
              <a:buFont typeface="Arial" panose="020B0604020202020204" pitchFamily="34" charset="0"/>
              <a:buChar char="•"/>
            </a:pPr>
            <a:r>
              <a:rPr lang="en-US" sz="2400" b="1" dirty="0">
                <a:solidFill>
                  <a:srgbClr val="FF0000"/>
                </a:solidFill>
                <a:latin typeface="Gotham SSm A"/>
              </a:rPr>
              <a:t>Math: Algebra 1-3, Geometry, statistics</a:t>
            </a:r>
          </a:p>
          <a:p>
            <a:pPr>
              <a:buFont typeface="Arial" panose="020B0604020202020204" pitchFamily="34" charset="0"/>
              <a:buChar char="•"/>
            </a:pPr>
            <a:r>
              <a:rPr lang="en-US" sz="2400" dirty="0">
                <a:latin typeface="Gotham SSm A"/>
              </a:rPr>
              <a:t>Natural of physical science: biology, chemistry, physics</a:t>
            </a:r>
          </a:p>
          <a:p>
            <a:pPr>
              <a:buFont typeface="Arial" panose="020B0604020202020204" pitchFamily="34" charset="0"/>
              <a:buChar char="•"/>
            </a:pPr>
            <a:r>
              <a:rPr lang="en-US" sz="2400" dirty="0">
                <a:latin typeface="Gotham SSm A"/>
              </a:rPr>
              <a:t>Social science: American History, civics, government</a:t>
            </a:r>
          </a:p>
          <a:p>
            <a:pPr>
              <a:buFont typeface="Arial" panose="020B0604020202020204" pitchFamily="34" charset="0"/>
              <a:buChar char="•"/>
            </a:pPr>
            <a:r>
              <a:rPr lang="en-US" sz="2400" dirty="0">
                <a:latin typeface="Gotham SSm A"/>
              </a:rPr>
              <a:t>Additional: comparative religion, Spanish 1-4</a:t>
            </a:r>
          </a:p>
          <a:p>
            <a:pPr marL="0" indent="0">
              <a:buNone/>
            </a:pPr>
            <a:endParaRPr lang="en-US" sz="2400" dirty="0">
              <a:latin typeface="Gotham SSm A"/>
            </a:endParaRPr>
          </a:p>
          <a:p>
            <a:pPr marL="0" indent="0">
              <a:buNone/>
            </a:pPr>
            <a:r>
              <a:rPr lang="en-US" sz="2400" dirty="0">
                <a:latin typeface="Gotham SSm A"/>
              </a:rPr>
              <a:t>Classes that are not NCAA core courses include:</a:t>
            </a:r>
          </a:p>
          <a:p>
            <a:pPr>
              <a:buFont typeface="Arial" panose="020B0604020202020204" pitchFamily="34" charset="0"/>
              <a:buChar char="•"/>
            </a:pPr>
            <a:r>
              <a:rPr lang="en-US" sz="2400" dirty="0">
                <a:latin typeface="Gotham SSm A"/>
              </a:rPr>
              <a:t>Classes in non-core areas, fine arts or vocations such as driver education, typing, art, music, physical education or welding.</a:t>
            </a:r>
          </a:p>
          <a:p>
            <a:pPr>
              <a:buFont typeface="Arial" panose="020B0604020202020204" pitchFamily="34" charset="0"/>
              <a:buChar char="•"/>
            </a:pPr>
            <a:r>
              <a:rPr lang="en-US" sz="2400" dirty="0">
                <a:latin typeface="Gotham SSm A"/>
              </a:rPr>
              <a:t>Personal skill classes such as personal finance or consumer education.</a:t>
            </a:r>
          </a:p>
          <a:p>
            <a:pPr>
              <a:buFont typeface="Arial" panose="020B0604020202020204" pitchFamily="34" charset="0"/>
              <a:buChar char="•"/>
            </a:pPr>
            <a:r>
              <a:rPr lang="en-US" sz="2400" b="1" dirty="0">
                <a:latin typeface="Gotham SSm A"/>
              </a:rPr>
              <a:t>Classes taught below grade level, at a slower pace or with less rigor or depth. These classes are often titled basic, essential, fundamental or foundational.</a:t>
            </a:r>
          </a:p>
          <a:p>
            <a:pPr>
              <a:buFont typeface="Arial" panose="020B0604020202020204" pitchFamily="34" charset="0"/>
              <a:buChar char="•"/>
            </a:pPr>
            <a:r>
              <a:rPr lang="en-US" sz="2400" dirty="0">
                <a:latin typeface="Gotham SSm A"/>
              </a:rPr>
              <a:t>Classes that are not academic in nature such as film appreciation, video editing or greenhouse management.</a:t>
            </a:r>
          </a:p>
          <a:p>
            <a:r>
              <a:rPr lang="en-US" sz="2400" dirty="0">
                <a:latin typeface="Gotham SSm A"/>
              </a:rPr>
              <a:t>If you take a high school class such as Algebra 1 or Spanish 1 before you start ninth grade, the class may count for your 16 core courses if it is on your high school’s list of approved core courses and is shown on your high school transcript with a grade and a credit.</a:t>
            </a:r>
          </a:p>
          <a:p>
            <a:pPr marL="0" indent="0">
              <a:buNone/>
            </a:pPr>
            <a:endParaRPr lang="en-US" sz="2400" b="1" dirty="0">
              <a:latin typeface="Gotham SSm A"/>
            </a:endParaRPr>
          </a:p>
          <a:p>
            <a:pPr marL="0" indent="0">
              <a:buNone/>
            </a:pPr>
            <a:r>
              <a:rPr lang="en-US" sz="2400" b="1" dirty="0">
                <a:latin typeface="Gotham SSm A"/>
              </a:rPr>
              <a:t>Credit</a:t>
            </a:r>
          </a:p>
          <a:p>
            <a:r>
              <a:rPr lang="en-US" sz="2400" dirty="0">
                <a:latin typeface="Gotham SSm A"/>
              </a:rPr>
              <a:t>You can earn credit for a core course only once. If you take a course that repeats the content of another core course, you earn credit for only one of these courses and the higher grade counts toward your core-course GPA.</a:t>
            </a:r>
          </a:p>
          <a:p>
            <a:pPr marL="0" indent="0">
              <a:buClr>
                <a:schemeClr val="tx1"/>
              </a:buClr>
              <a:buNone/>
            </a:pP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0" indent="0">
              <a:buClr>
                <a:schemeClr val="tx1"/>
              </a:buClr>
              <a:buNone/>
            </a:pPr>
            <a:r>
              <a:rPr lang="en-US" sz="2400" dirty="0">
                <a:latin typeface="Open Sans" panose="020B0606030504020204" pitchFamily="34" charset="0"/>
                <a:ea typeface="Open Sans" panose="020B0606030504020204" pitchFamily="34" charset="0"/>
                <a:cs typeface="Open Sans" panose="020B0606030504020204" pitchFamily="34" charset="0"/>
              </a:rPr>
              <a:t>In general, TM courses do not satisfy NCAA requirements for core courses. Some schools have gotten NCAA core course approval through their naming convention. However, if audited, they risk losing this designation.</a:t>
            </a:r>
          </a:p>
          <a:p>
            <a:pPr marL="0" indent="0">
              <a:buClr>
                <a:schemeClr val="tx1"/>
              </a:buClr>
              <a:buNone/>
            </a:pP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0" indent="0">
              <a:buClr>
                <a:schemeClr val="tx1"/>
              </a:buClr>
              <a:buNone/>
            </a:pPr>
            <a:r>
              <a:rPr lang="en-US" sz="2400" b="1" dirty="0">
                <a:solidFill>
                  <a:srgbClr val="FF0000"/>
                </a:solidFill>
                <a:latin typeface="Open Sans" panose="020B0606030504020204" pitchFamily="34" charset="0"/>
                <a:ea typeface="Open Sans" panose="020B0606030504020204" pitchFamily="34" charset="0"/>
                <a:cs typeface="Open Sans" panose="020B0606030504020204" pitchFamily="34" charset="0"/>
              </a:rPr>
              <a:t>Takeaway: </a:t>
            </a:r>
            <a:r>
              <a:rPr lang="en-US" sz="2400" dirty="0">
                <a:latin typeface="Open Sans" panose="020B0606030504020204" pitchFamily="34" charset="0"/>
                <a:ea typeface="Open Sans" panose="020B0606030504020204" pitchFamily="34" charset="0"/>
                <a:cs typeface="Open Sans" panose="020B0606030504020204" pitchFamily="34" charset="0"/>
              </a:rPr>
              <a:t>NCAA core credit status is needed for Division I athletes, a very small percentage of high school students. TM placement out of remediation is a much bigger carrot since students avoid remediation.</a:t>
            </a:r>
          </a:p>
        </p:txBody>
      </p:sp>
      <p:sp>
        <p:nvSpPr>
          <p:cNvPr id="2" name="Title 1"/>
          <p:cNvSpPr>
            <a:spLocks noGrp="1"/>
          </p:cNvSpPr>
          <p:nvPr>
            <p:ph type="title"/>
          </p:nvPr>
        </p:nvSpPr>
        <p:spPr>
          <a:xfrm>
            <a:off x="286734" y="558839"/>
            <a:ext cx="8424820" cy="919640"/>
          </a:xfrm>
        </p:spPr>
        <p:txBody>
          <a:bodyPr>
            <a:noAutofit/>
          </a:bodyPr>
          <a:lstStyle/>
          <a:p>
            <a:r>
              <a:rPr lang="en-US" sz="2800" b="1" spc="70" dirty="0">
                <a:solidFill>
                  <a:schemeClr val="accent1">
                    <a:lumMod val="75000"/>
                  </a:schemeClr>
                </a:solidFill>
                <a:latin typeface="Open Sans" panose="020B0606030504020204" pitchFamily="34" charset="0"/>
              </a:rPr>
              <a:t>NCAA and TM</a:t>
            </a:r>
          </a:p>
        </p:txBody>
      </p:sp>
      <p:pic>
        <p:nvPicPr>
          <p:cNvPr id="4" name="Picture 3">
            <a:extLst>
              <a:ext uri="{FF2B5EF4-FFF2-40B4-BE49-F238E27FC236}">
                <a16:creationId xmlns:a16="http://schemas.microsoft.com/office/drawing/2014/main" id="{4AE0CA34-D09F-4F5E-8B7F-BEEE69E749F6}"/>
              </a:ext>
            </a:extLst>
          </p:cNvPr>
          <p:cNvPicPr>
            <a:picLocks noChangeAspect="1"/>
          </p:cNvPicPr>
          <p:nvPr/>
        </p:nvPicPr>
        <p:blipFill>
          <a:blip r:embed="rId3"/>
          <a:stretch>
            <a:fillRect/>
          </a:stretch>
        </p:blipFill>
        <p:spPr>
          <a:xfrm>
            <a:off x="0" y="0"/>
            <a:ext cx="9144000" cy="345989"/>
          </a:xfrm>
          <a:prstGeom prst="rect">
            <a:avLst/>
          </a:prstGeom>
          <a:effectLst>
            <a:outerShdw blurRad="419100" dist="38100" dir="5400000" sx="122000" sy="122000" algn="t" rotWithShape="0">
              <a:prstClr val="black">
                <a:alpha val="40000"/>
              </a:prstClr>
            </a:outerShdw>
          </a:effectLst>
        </p:spPr>
      </p:pic>
      <p:pic>
        <p:nvPicPr>
          <p:cNvPr id="5" name="Picture 4">
            <a:extLst>
              <a:ext uri="{FF2B5EF4-FFF2-40B4-BE49-F238E27FC236}">
                <a16:creationId xmlns:a16="http://schemas.microsoft.com/office/drawing/2014/main" id="{4C0D2C84-74BE-49F4-8087-F322C5EE02E4}"/>
              </a:ext>
            </a:extLst>
          </p:cNvPr>
          <p:cNvPicPr>
            <a:picLocks noChangeAspect="1"/>
          </p:cNvPicPr>
          <p:nvPr/>
        </p:nvPicPr>
        <p:blipFill>
          <a:blip r:embed="rId3"/>
          <a:stretch>
            <a:fillRect/>
          </a:stretch>
        </p:blipFill>
        <p:spPr>
          <a:xfrm>
            <a:off x="0" y="6634976"/>
            <a:ext cx="9144000" cy="223024"/>
          </a:xfrm>
          <a:prstGeom prst="rect">
            <a:avLst/>
          </a:prstGeom>
          <a:effectLst>
            <a:outerShdw blurRad="355600" dist="38100" dir="15660000" sx="107000" sy="107000" algn="t" rotWithShape="0">
              <a:prstClr val="black">
                <a:alpha val="40000"/>
              </a:prstClr>
            </a:outerShdw>
          </a:effectLst>
        </p:spPr>
      </p:pic>
    </p:spTree>
    <p:extLst>
      <p:ext uri="{BB962C8B-B14F-4D97-AF65-F5344CB8AC3E}">
        <p14:creationId xmlns:p14="http://schemas.microsoft.com/office/powerpoint/2010/main" val="2359626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18" end="18"/>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21" end="2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23" end="2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89E5EF2-148B-4C36-BEDB-7A9657EC47B7}"/>
              </a:ext>
            </a:extLst>
          </p:cNvPr>
          <p:cNvSpPr/>
          <p:nvPr/>
        </p:nvSpPr>
        <p:spPr bwMode="auto">
          <a:xfrm>
            <a:off x="846137" y="881429"/>
            <a:ext cx="1853536" cy="5763635"/>
          </a:xfrm>
          <a:prstGeom prst="rect">
            <a:avLst/>
          </a:prstGeom>
          <a:solidFill>
            <a:srgbClr val="759FAB">
              <a:alpha val="10000"/>
            </a:srgbClr>
          </a:solidFill>
          <a:ln>
            <a:noFill/>
          </a:ln>
        </p:spPr>
        <p:style>
          <a:lnRef idx="2">
            <a:schemeClr val="dk1"/>
          </a:lnRef>
          <a:fillRef idx="1">
            <a:schemeClr val="lt1"/>
          </a:fillRef>
          <a:effectRef idx="0">
            <a:schemeClr val="dk1"/>
          </a:effectRef>
          <a:fontRef idx="minor">
            <a:schemeClr val="dk1"/>
          </a:fontRef>
        </p:style>
        <p:txBody>
          <a:bodyPr anchor="ctr"/>
          <a:lstStyle>
            <a:defPPr>
              <a:defRPr lang="en-US"/>
            </a:defPPr>
            <a:lvl1pPr algn="l" defTabSz="457200" rtl="0" fontAlgn="base">
              <a:spcBef>
                <a:spcPct val="0"/>
              </a:spcBef>
              <a:spcAft>
                <a:spcPct val="0"/>
              </a:spcAft>
              <a:defRPr kern="1200">
                <a:solidFill>
                  <a:schemeClr val="dk1"/>
                </a:solidFill>
                <a:latin typeface="+mn-lt"/>
                <a:ea typeface="+mn-ea"/>
                <a:cs typeface="+mn-cs"/>
              </a:defRPr>
            </a:lvl1pPr>
            <a:lvl2pPr marL="457200" algn="l" defTabSz="457200" rtl="0" fontAlgn="base">
              <a:spcBef>
                <a:spcPct val="0"/>
              </a:spcBef>
              <a:spcAft>
                <a:spcPct val="0"/>
              </a:spcAft>
              <a:defRPr kern="1200">
                <a:solidFill>
                  <a:schemeClr val="dk1"/>
                </a:solidFill>
                <a:latin typeface="+mn-lt"/>
                <a:ea typeface="+mn-ea"/>
                <a:cs typeface="+mn-cs"/>
              </a:defRPr>
            </a:lvl2pPr>
            <a:lvl3pPr marL="914400" algn="l" defTabSz="457200" rtl="0" fontAlgn="base">
              <a:spcBef>
                <a:spcPct val="0"/>
              </a:spcBef>
              <a:spcAft>
                <a:spcPct val="0"/>
              </a:spcAft>
              <a:defRPr kern="1200">
                <a:solidFill>
                  <a:schemeClr val="dk1"/>
                </a:solidFill>
                <a:latin typeface="+mn-lt"/>
                <a:ea typeface="+mn-ea"/>
                <a:cs typeface="+mn-cs"/>
              </a:defRPr>
            </a:lvl3pPr>
            <a:lvl4pPr marL="1371600" algn="l" defTabSz="457200" rtl="0" fontAlgn="base">
              <a:spcBef>
                <a:spcPct val="0"/>
              </a:spcBef>
              <a:spcAft>
                <a:spcPct val="0"/>
              </a:spcAft>
              <a:defRPr kern="1200">
                <a:solidFill>
                  <a:schemeClr val="dk1"/>
                </a:solidFill>
                <a:latin typeface="+mn-lt"/>
                <a:ea typeface="+mn-ea"/>
                <a:cs typeface="+mn-cs"/>
              </a:defRPr>
            </a:lvl4pPr>
            <a:lvl5pPr marL="1828800" algn="l" defTabSz="457200"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Pentagon 4">
            <a:extLst>
              <a:ext uri="{FF2B5EF4-FFF2-40B4-BE49-F238E27FC236}">
                <a16:creationId xmlns:a16="http://schemas.microsoft.com/office/drawing/2014/main" id="{639581A7-74EC-45FE-A8CA-7432990336CE}"/>
              </a:ext>
            </a:extLst>
          </p:cNvPr>
          <p:cNvSpPr/>
          <p:nvPr/>
        </p:nvSpPr>
        <p:spPr bwMode="auto">
          <a:xfrm>
            <a:off x="846137" y="673468"/>
            <a:ext cx="7451725" cy="220662"/>
          </a:xfrm>
          <a:prstGeom prst="rect">
            <a:avLst/>
          </a:prstGeom>
          <a:solidFill>
            <a:srgbClr val="759FAB"/>
          </a:solidFill>
          <a:ln w="6350" cmpd="sng">
            <a:noFill/>
          </a:ln>
        </p:spPr>
        <p:style>
          <a:lnRef idx="0">
            <a:scrgbClr r="0" g="0" b="0"/>
          </a:lnRef>
          <a:fillRef idx="0">
            <a:scrgbClr r="0" g="0" b="0"/>
          </a:fillRef>
          <a:effectRef idx="0">
            <a:scrgbClr r="0" g="0" b="0"/>
          </a:effectRef>
          <a:fontRef idx="minor">
            <a:schemeClr val="lt1"/>
          </a:fontRef>
        </p:style>
        <p:txBody>
          <a:bodyPr lIns="64008" tIns="32004" rIns="16002" bIns="32004" spcCol="1270" anchor="ct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533400" rtl="0" eaLnBrk="1" fontAlgn="auto" latinLnBrk="0" hangingPunct="1">
              <a:lnSpc>
                <a:spcPct val="90000"/>
              </a:lnSpc>
              <a:spcBef>
                <a:spcPct val="0"/>
              </a:spcBef>
              <a:spcAft>
                <a:spcPct val="35000"/>
              </a:spcAft>
              <a:buClrTx/>
              <a:buSzTx/>
              <a:buFontTx/>
              <a:buNone/>
              <a:tabLst/>
              <a:defRPr/>
            </a:pPr>
            <a:endParaRPr kumimoji="0" lang="en-US" sz="1100" b="0" i="0" u="none" strike="noStrike" kern="1000" cap="none" spc="0" normalizeH="0" baseline="0" noProof="0" dirty="0">
              <a:ln>
                <a:noFill/>
              </a:ln>
              <a:solidFill>
                <a:prstClr val="white"/>
              </a:solidFill>
              <a:effectLst/>
              <a:uLnTx/>
              <a:uFillTx/>
              <a:latin typeface="Arial"/>
              <a:ea typeface="+mn-ea"/>
              <a:cs typeface="Arial"/>
            </a:endParaRPr>
          </a:p>
        </p:txBody>
      </p:sp>
      <p:sp>
        <p:nvSpPr>
          <p:cNvPr id="7" name="Pentagon 34">
            <a:extLst>
              <a:ext uri="{FF2B5EF4-FFF2-40B4-BE49-F238E27FC236}">
                <a16:creationId xmlns:a16="http://schemas.microsoft.com/office/drawing/2014/main" id="{2726B3A7-B9ED-4660-9BE4-8C7DC244DB89}"/>
              </a:ext>
            </a:extLst>
          </p:cNvPr>
          <p:cNvSpPr/>
          <p:nvPr/>
        </p:nvSpPr>
        <p:spPr bwMode="auto">
          <a:xfrm>
            <a:off x="2701924" y="673468"/>
            <a:ext cx="119063" cy="220662"/>
          </a:xfrm>
          <a:prstGeom prst="homePlate">
            <a:avLst/>
          </a:prstGeom>
          <a:ln>
            <a:noFill/>
          </a:ln>
        </p:spPr>
        <p:style>
          <a:lnRef idx="2">
            <a:schemeClr val="dk1"/>
          </a:lnRef>
          <a:fillRef idx="1">
            <a:schemeClr val="lt1"/>
          </a:fillRef>
          <a:effectRef idx="0">
            <a:schemeClr val="dk1"/>
          </a:effectRef>
          <a:fontRef idx="minor">
            <a:schemeClr val="dk1"/>
          </a:fontRef>
        </p:style>
        <p:txBody>
          <a:bodyPr anchor="ctr"/>
          <a:lstStyle>
            <a:defPPr>
              <a:defRPr lang="en-US"/>
            </a:defPPr>
            <a:lvl1pPr algn="l" defTabSz="457200" rtl="0" fontAlgn="base">
              <a:spcBef>
                <a:spcPct val="0"/>
              </a:spcBef>
              <a:spcAft>
                <a:spcPct val="0"/>
              </a:spcAft>
              <a:defRPr kern="1200">
                <a:solidFill>
                  <a:schemeClr val="dk1"/>
                </a:solidFill>
                <a:latin typeface="+mn-lt"/>
                <a:ea typeface="+mn-ea"/>
                <a:cs typeface="+mn-cs"/>
              </a:defRPr>
            </a:lvl1pPr>
            <a:lvl2pPr marL="457200" algn="l" defTabSz="457200" rtl="0" fontAlgn="base">
              <a:spcBef>
                <a:spcPct val="0"/>
              </a:spcBef>
              <a:spcAft>
                <a:spcPct val="0"/>
              </a:spcAft>
              <a:defRPr kern="1200">
                <a:solidFill>
                  <a:schemeClr val="dk1"/>
                </a:solidFill>
                <a:latin typeface="+mn-lt"/>
                <a:ea typeface="+mn-ea"/>
                <a:cs typeface="+mn-cs"/>
              </a:defRPr>
            </a:lvl2pPr>
            <a:lvl3pPr marL="914400" algn="l" defTabSz="457200" rtl="0" fontAlgn="base">
              <a:spcBef>
                <a:spcPct val="0"/>
              </a:spcBef>
              <a:spcAft>
                <a:spcPct val="0"/>
              </a:spcAft>
              <a:defRPr kern="1200">
                <a:solidFill>
                  <a:schemeClr val="dk1"/>
                </a:solidFill>
                <a:latin typeface="+mn-lt"/>
                <a:ea typeface="+mn-ea"/>
                <a:cs typeface="+mn-cs"/>
              </a:defRPr>
            </a:lvl3pPr>
            <a:lvl4pPr marL="1371600" algn="l" defTabSz="457200" rtl="0" fontAlgn="base">
              <a:spcBef>
                <a:spcPct val="0"/>
              </a:spcBef>
              <a:spcAft>
                <a:spcPct val="0"/>
              </a:spcAft>
              <a:defRPr kern="1200">
                <a:solidFill>
                  <a:schemeClr val="dk1"/>
                </a:solidFill>
                <a:latin typeface="+mn-lt"/>
                <a:ea typeface="+mn-ea"/>
                <a:cs typeface="+mn-cs"/>
              </a:defRPr>
            </a:lvl4pPr>
            <a:lvl5pPr marL="1828800" algn="l" defTabSz="457200"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xtBox 39">
            <a:extLst>
              <a:ext uri="{FF2B5EF4-FFF2-40B4-BE49-F238E27FC236}">
                <a16:creationId xmlns:a16="http://schemas.microsoft.com/office/drawing/2014/main" id="{C96E6C3B-3B94-4CCB-BF57-19B2A65BF973}"/>
              </a:ext>
            </a:extLst>
          </p:cNvPr>
          <p:cNvSpPr txBox="1"/>
          <p:nvPr/>
        </p:nvSpPr>
        <p:spPr bwMode="auto">
          <a:xfrm>
            <a:off x="846137" y="630605"/>
            <a:ext cx="1863725" cy="277813"/>
          </a:xfrm>
          <a:prstGeom prst="rect">
            <a:avLst/>
          </a:prstGeom>
          <a:noFill/>
        </p:spPr>
        <p:txBody>
          <a:bodyPr anchor="ctr">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000" cap="none" spc="50" normalizeH="0" baseline="0" noProof="0" dirty="0">
                <a:ln>
                  <a:noFill/>
                </a:ln>
                <a:solidFill>
                  <a:prstClr val="white"/>
                </a:solidFill>
                <a:effectLst/>
                <a:uLnTx/>
                <a:uFillTx/>
                <a:latin typeface="Calibri Light" panose="020F0302020204030204"/>
                <a:ea typeface="MS PGothic" panose="020B0600070205080204" pitchFamily="34" charset="-128"/>
                <a:cs typeface="Arial"/>
              </a:rPr>
              <a:t>Step 1</a:t>
            </a:r>
          </a:p>
        </p:txBody>
      </p:sp>
      <p:sp>
        <p:nvSpPr>
          <p:cNvPr id="9" name="Pentagon 43">
            <a:extLst>
              <a:ext uri="{FF2B5EF4-FFF2-40B4-BE49-F238E27FC236}">
                <a16:creationId xmlns:a16="http://schemas.microsoft.com/office/drawing/2014/main" id="{B25A41D9-9011-4C96-A197-BD2CA1F7CE3C}"/>
              </a:ext>
            </a:extLst>
          </p:cNvPr>
          <p:cNvSpPr/>
          <p:nvPr/>
        </p:nvSpPr>
        <p:spPr bwMode="auto">
          <a:xfrm>
            <a:off x="4565649" y="673468"/>
            <a:ext cx="119063" cy="220662"/>
          </a:xfrm>
          <a:prstGeom prst="homePlate">
            <a:avLst/>
          </a:prstGeom>
          <a:ln>
            <a:noFill/>
          </a:ln>
        </p:spPr>
        <p:style>
          <a:lnRef idx="2">
            <a:schemeClr val="dk1"/>
          </a:lnRef>
          <a:fillRef idx="1">
            <a:schemeClr val="lt1"/>
          </a:fillRef>
          <a:effectRef idx="0">
            <a:schemeClr val="dk1"/>
          </a:effectRef>
          <a:fontRef idx="minor">
            <a:schemeClr val="dk1"/>
          </a:fontRef>
        </p:style>
        <p:txBody>
          <a:bodyPr anchor="ctr"/>
          <a:lstStyle>
            <a:defPPr>
              <a:defRPr lang="en-US"/>
            </a:defPPr>
            <a:lvl1pPr algn="l" defTabSz="457200" rtl="0" fontAlgn="base">
              <a:spcBef>
                <a:spcPct val="0"/>
              </a:spcBef>
              <a:spcAft>
                <a:spcPct val="0"/>
              </a:spcAft>
              <a:defRPr kern="1200">
                <a:solidFill>
                  <a:schemeClr val="dk1"/>
                </a:solidFill>
                <a:latin typeface="+mn-lt"/>
                <a:ea typeface="+mn-ea"/>
                <a:cs typeface="+mn-cs"/>
              </a:defRPr>
            </a:lvl1pPr>
            <a:lvl2pPr marL="457200" algn="l" defTabSz="457200" rtl="0" fontAlgn="base">
              <a:spcBef>
                <a:spcPct val="0"/>
              </a:spcBef>
              <a:spcAft>
                <a:spcPct val="0"/>
              </a:spcAft>
              <a:defRPr kern="1200">
                <a:solidFill>
                  <a:schemeClr val="dk1"/>
                </a:solidFill>
                <a:latin typeface="+mn-lt"/>
                <a:ea typeface="+mn-ea"/>
                <a:cs typeface="+mn-cs"/>
              </a:defRPr>
            </a:lvl2pPr>
            <a:lvl3pPr marL="914400" algn="l" defTabSz="457200" rtl="0" fontAlgn="base">
              <a:spcBef>
                <a:spcPct val="0"/>
              </a:spcBef>
              <a:spcAft>
                <a:spcPct val="0"/>
              </a:spcAft>
              <a:defRPr kern="1200">
                <a:solidFill>
                  <a:schemeClr val="dk1"/>
                </a:solidFill>
                <a:latin typeface="+mn-lt"/>
                <a:ea typeface="+mn-ea"/>
                <a:cs typeface="+mn-cs"/>
              </a:defRPr>
            </a:lvl3pPr>
            <a:lvl4pPr marL="1371600" algn="l" defTabSz="457200" rtl="0" fontAlgn="base">
              <a:spcBef>
                <a:spcPct val="0"/>
              </a:spcBef>
              <a:spcAft>
                <a:spcPct val="0"/>
              </a:spcAft>
              <a:defRPr kern="1200">
                <a:solidFill>
                  <a:schemeClr val="dk1"/>
                </a:solidFill>
                <a:latin typeface="+mn-lt"/>
                <a:ea typeface="+mn-ea"/>
                <a:cs typeface="+mn-cs"/>
              </a:defRPr>
            </a:lvl4pPr>
            <a:lvl5pPr marL="1828800" algn="l" defTabSz="457200"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Pentagon 44">
            <a:extLst>
              <a:ext uri="{FF2B5EF4-FFF2-40B4-BE49-F238E27FC236}">
                <a16:creationId xmlns:a16="http://schemas.microsoft.com/office/drawing/2014/main" id="{5A20940A-8069-4D7C-B9BD-87423AE1E5E6}"/>
              </a:ext>
            </a:extLst>
          </p:cNvPr>
          <p:cNvSpPr/>
          <p:nvPr/>
        </p:nvSpPr>
        <p:spPr bwMode="auto">
          <a:xfrm>
            <a:off x="6427787" y="667118"/>
            <a:ext cx="123825" cy="227012"/>
          </a:xfrm>
          <a:prstGeom prst="homePlate">
            <a:avLst/>
          </a:prstGeom>
          <a:ln>
            <a:noFill/>
          </a:ln>
        </p:spPr>
        <p:style>
          <a:lnRef idx="2">
            <a:schemeClr val="dk1"/>
          </a:lnRef>
          <a:fillRef idx="1">
            <a:schemeClr val="lt1"/>
          </a:fillRef>
          <a:effectRef idx="0">
            <a:schemeClr val="dk1"/>
          </a:effectRef>
          <a:fontRef idx="minor">
            <a:schemeClr val="dk1"/>
          </a:fontRef>
        </p:style>
        <p:txBody>
          <a:bodyPr anchor="ctr"/>
          <a:lstStyle>
            <a:defPPr>
              <a:defRPr lang="en-US"/>
            </a:defPPr>
            <a:lvl1pPr algn="l" defTabSz="457200" rtl="0" fontAlgn="base">
              <a:spcBef>
                <a:spcPct val="0"/>
              </a:spcBef>
              <a:spcAft>
                <a:spcPct val="0"/>
              </a:spcAft>
              <a:defRPr kern="1200">
                <a:solidFill>
                  <a:schemeClr val="dk1"/>
                </a:solidFill>
                <a:latin typeface="+mn-lt"/>
                <a:ea typeface="+mn-ea"/>
                <a:cs typeface="+mn-cs"/>
              </a:defRPr>
            </a:lvl1pPr>
            <a:lvl2pPr marL="457200" algn="l" defTabSz="457200" rtl="0" fontAlgn="base">
              <a:spcBef>
                <a:spcPct val="0"/>
              </a:spcBef>
              <a:spcAft>
                <a:spcPct val="0"/>
              </a:spcAft>
              <a:defRPr kern="1200">
                <a:solidFill>
                  <a:schemeClr val="dk1"/>
                </a:solidFill>
                <a:latin typeface="+mn-lt"/>
                <a:ea typeface="+mn-ea"/>
                <a:cs typeface="+mn-cs"/>
              </a:defRPr>
            </a:lvl2pPr>
            <a:lvl3pPr marL="914400" algn="l" defTabSz="457200" rtl="0" fontAlgn="base">
              <a:spcBef>
                <a:spcPct val="0"/>
              </a:spcBef>
              <a:spcAft>
                <a:spcPct val="0"/>
              </a:spcAft>
              <a:defRPr kern="1200">
                <a:solidFill>
                  <a:schemeClr val="dk1"/>
                </a:solidFill>
                <a:latin typeface="+mn-lt"/>
                <a:ea typeface="+mn-ea"/>
                <a:cs typeface="+mn-cs"/>
              </a:defRPr>
            </a:lvl3pPr>
            <a:lvl4pPr marL="1371600" algn="l" defTabSz="457200" rtl="0" fontAlgn="base">
              <a:spcBef>
                <a:spcPct val="0"/>
              </a:spcBef>
              <a:spcAft>
                <a:spcPct val="0"/>
              </a:spcAft>
              <a:defRPr kern="1200">
                <a:solidFill>
                  <a:schemeClr val="dk1"/>
                </a:solidFill>
                <a:latin typeface="+mn-lt"/>
                <a:ea typeface="+mn-ea"/>
                <a:cs typeface="+mn-cs"/>
              </a:defRPr>
            </a:lvl4pPr>
            <a:lvl5pPr marL="1828800" algn="l" defTabSz="457200"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700DA1A4-EBA0-4621-A0B8-F29489477234}"/>
              </a:ext>
            </a:extLst>
          </p:cNvPr>
          <p:cNvSpPr/>
          <p:nvPr/>
        </p:nvSpPr>
        <p:spPr bwMode="auto">
          <a:xfrm>
            <a:off x="4565649" y="887779"/>
            <a:ext cx="1875352" cy="5757285"/>
          </a:xfrm>
          <a:prstGeom prst="rect">
            <a:avLst/>
          </a:prstGeom>
          <a:solidFill>
            <a:srgbClr val="759FAB">
              <a:alpha val="10000"/>
            </a:srgbClr>
          </a:solidFill>
          <a:ln>
            <a:noFill/>
          </a:ln>
        </p:spPr>
        <p:style>
          <a:lnRef idx="2">
            <a:schemeClr val="dk1"/>
          </a:lnRef>
          <a:fillRef idx="1">
            <a:schemeClr val="lt1"/>
          </a:fillRef>
          <a:effectRef idx="0">
            <a:schemeClr val="dk1"/>
          </a:effectRef>
          <a:fontRef idx="minor">
            <a:schemeClr val="dk1"/>
          </a:fontRef>
        </p:style>
        <p:txBody>
          <a:bodyPr anchor="ctr"/>
          <a:lstStyle>
            <a:defPPr>
              <a:defRPr lang="en-US"/>
            </a:defPPr>
            <a:lvl1pPr algn="l" defTabSz="457200" rtl="0" fontAlgn="base">
              <a:spcBef>
                <a:spcPct val="0"/>
              </a:spcBef>
              <a:spcAft>
                <a:spcPct val="0"/>
              </a:spcAft>
              <a:defRPr kern="1200">
                <a:solidFill>
                  <a:schemeClr val="dk1"/>
                </a:solidFill>
                <a:latin typeface="+mn-lt"/>
                <a:ea typeface="+mn-ea"/>
                <a:cs typeface="+mn-cs"/>
              </a:defRPr>
            </a:lvl1pPr>
            <a:lvl2pPr marL="457200" algn="l" defTabSz="457200" rtl="0" fontAlgn="base">
              <a:spcBef>
                <a:spcPct val="0"/>
              </a:spcBef>
              <a:spcAft>
                <a:spcPct val="0"/>
              </a:spcAft>
              <a:defRPr kern="1200">
                <a:solidFill>
                  <a:schemeClr val="dk1"/>
                </a:solidFill>
                <a:latin typeface="+mn-lt"/>
                <a:ea typeface="+mn-ea"/>
                <a:cs typeface="+mn-cs"/>
              </a:defRPr>
            </a:lvl2pPr>
            <a:lvl3pPr marL="914400" algn="l" defTabSz="457200" rtl="0" fontAlgn="base">
              <a:spcBef>
                <a:spcPct val="0"/>
              </a:spcBef>
              <a:spcAft>
                <a:spcPct val="0"/>
              </a:spcAft>
              <a:defRPr kern="1200">
                <a:solidFill>
                  <a:schemeClr val="dk1"/>
                </a:solidFill>
                <a:latin typeface="+mn-lt"/>
                <a:ea typeface="+mn-ea"/>
                <a:cs typeface="+mn-cs"/>
              </a:defRPr>
            </a:lvl3pPr>
            <a:lvl4pPr marL="1371600" algn="l" defTabSz="457200" rtl="0" fontAlgn="base">
              <a:spcBef>
                <a:spcPct val="0"/>
              </a:spcBef>
              <a:spcAft>
                <a:spcPct val="0"/>
              </a:spcAft>
              <a:defRPr kern="1200">
                <a:solidFill>
                  <a:schemeClr val="dk1"/>
                </a:solidFill>
                <a:latin typeface="+mn-lt"/>
                <a:ea typeface="+mn-ea"/>
                <a:cs typeface="+mn-cs"/>
              </a:defRPr>
            </a:lvl4pPr>
            <a:lvl5pPr marL="1828800" algn="l" defTabSz="457200"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130AD9E4-4DDF-4803-8DCC-893CF7066012}"/>
              </a:ext>
            </a:extLst>
          </p:cNvPr>
          <p:cNvSpPr/>
          <p:nvPr/>
        </p:nvSpPr>
        <p:spPr bwMode="auto">
          <a:xfrm rot="5400000">
            <a:off x="1616384" y="-96782"/>
            <a:ext cx="5971598" cy="7512096"/>
          </a:xfrm>
          <a:prstGeom prst="rect">
            <a:avLst/>
          </a:prstGeom>
          <a:noFill/>
          <a:ln w="6350" cmpd="sng">
            <a:solidFill>
              <a:srgbClr val="759FAB"/>
            </a:solidFill>
          </a:ln>
        </p:spPr>
        <p:style>
          <a:lnRef idx="2">
            <a:schemeClr val="dk1"/>
          </a:lnRef>
          <a:fillRef idx="1">
            <a:schemeClr val="lt1"/>
          </a:fillRef>
          <a:effectRef idx="0">
            <a:schemeClr val="dk1"/>
          </a:effectRef>
          <a:fontRef idx="minor">
            <a:schemeClr val="dk1"/>
          </a:fontRef>
        </p:style>
        <p:txBody>
          <a:bodyPr anchor="ctr"/>
          <a:lstStyle>
            <a:defPPr>
              <a:defRPr lang="en-US"/>
            </a:defPPr>
            <a:lvl1pPr algn="l" defTabSz="457200" rtl="0" fontAlgn="base">
              <a:spcBef>
                <a:spcPct val="0"/>
              </a:spcBef>
              <a:spcAft>
                <a:spcPct val="0"/>
              </a:spcAft>
              <a:defRPr kern="1200">
                <a:solidFill>
                  <a:schemeClr val="dk1"/>
                </a:solidFill>
                <a:latin typeface="+mn-lt"/>
                <a:ea typeface="+mn-ea"/>
                <a:cs typeface="+mn-cs"/>
              </a:defRPr>
            </a:lvl1pPr>
            <a:lvl2pPr marL="457200" algn="l" defTabSz="457200" rtl="0" fontAlgn="base">
              <a:spcBef>
                <a:spcPct val="0"/>
              </a:spcBef>
              <a:spcAft>
                <a:spcPct val="0"/>
              </a:spcAft>
              <a:defRPr kern="1200">
                <a:solidFill>
                  <a:schemeClr val="dk1"/>
                </a:solidFill>
                <a:latin typeface="+mn-lt"/>
                <a:ea typeface="+mn-ea"/>
                <a:cs typeface="+mn-cs"/>
              </a:defRPr>
            </a:lvl2pPr>
            <a:lvl3pPr marL="914400" algn="l" defTabSz="457200" rtl="0" fontAlgn="base">
              <a:spcBef>
                <a:spcPct val="0"/>
              </a:spcBef>
              <a:spcAft>
                <a:spcPct val="0"/>
              </a:spcAft>
              <a:defRPr kern="1200">
                <a:solidFill>
                  <a:schemeClr val="dk1"/>
                </a:solidFill>
                <a:latin typeface="+mn-lt"/>
                <a:ea typeface="+mn-ea"/>
                <a:cs typeface="+mn-cs"/>
              </a:defRPr>
            </a:lvl3pPr>
            <a:lvl4pPr marL="1371600" algn="l" defTabSz="457200" rtl="0" fontAlgn="base">
              <a:spcBef>
                <a:spcPct val="0"/>
              </a:spcBef>
              <a:spcAft>
                <a:spcPct val="0"/>
              </a:spcAft>
              <a:defRPr kern="1200">
                <a:solidFill>
                  <a:schemeClr val="dk1"/>
                </a:solidFill>
                <a:latin typeface="+mn-lt"/>
                <a:ea typeface="+mn-ea"/>
                <a:cs typeface="+mn-cs"/>
              </a:defRPr>
            </a:lvl4pPr>
            <a:lvl5pPr marL="1828800" algn="l" defTabSz="457200"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6" name="TextBox 33">
            <a:extLst>
              <a:ext uri="{FF2B5EF4-FFF2-40B4-BE49-F238E27FC236}">
                <a16:creationId xmlns:a16="http://schemas.microsoft.com/office/drawing/2014/main" id="{6417FAC7-E750-473C-A9A1-D01B4A6BC718}"/>
              </a:ext>
            </a:extLst>
          </p:cNvPr>
          <p:cNvSpPr txBox="1"/>
          <p:nvPr/>
        </p:nvSpPr>
        <p:spPr bwMode="auto">
          <a:xfrm>
            <a:off x="2801450" y="4236548"/>
            <a:ext cx="1617218" cy="2246769"/>
          </a:xfrm>
          <a:prstGeom prst="rect">
            <a:avLst/>
          </a:prstGeom>
          <a:solidFill>
            <a:schemeClr val="accent6">
              <a:lumMod val="60000"/>
              <a:lumOff val="40000"/>
            </a:schemeClr>
          </a:solidFill>
        </p:spPr>
        <p:txBody>
          <a:bodyPr wrap="squar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Student is considered </a:t>
            </a:r>
            <a:r>
              <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projected ready for college-level math </a:t>
            </a: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assuming a fourth year of math is taken.</a:t>
            </a:r>
          </a:p>
          <a:p>
            <a:pPr marL="0" marR="0" lvl="0" indent="0" algn="ctr" defTabSz="457200" rtl="0" eaLnBrk="1" fontAlgn="auto" latinLnBrk="0" hangingPunct="1">
              <a:lnSpc>
                <a:spcPct val="9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endParaRPr>
          </a:p>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Student is eligible for a course above TM.</a:t>
            </a:r>
          </a:p>
          <a:p>
            <a:pPr marL="0" marR="0" lvl="0" indent="0" algn="ctr" defTabSz="457200" rtl="0" eaLnBrk="1" fontAlgn="auto" latinLnBrk="0" hangingPunct="1">
              <a:lnSpc>
                <a:spcPct val="9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endParaRPr>
          </a:p>
          <a:p>
            <a:pPr marL="0" marR="0" lvl="0" indent="0" algn="l" defTabSz="457200" rtl="0" eaLnBrk="1" fontAlgn="auto" latinLnBrk="0" hangingPunct="1">
              <a:lnSpc>
                <a:spcPct val="90000"/>
              </a:lnSpc>
              <a:spcBef>
                <a:spcPts val="0"/>
              </a:spcBef>
              <a:spcAft>
                <a:spcPts val="600"/>
              </a:spcAft>
              <a:buClrTx/>
              <a:buSzTx/>
              <a:buFontTx/>
              <a:buNone/>
              <a:tabLst/>
              <a:defRPr/>
            </a:pPr>
            <a:r>
              <a:rPr kumimoji="0" lang="en-US" sz="1000" b="0" i="0" u="sng"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NOTES</a:t>
            </a: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a:t>
            </a:r>
          </a:p>
          <a:p>
            <a:pPr marL="112713" marR="0" lvl="0" indent="-112713" algn="l" defTabSz="457200" rtl="0" eaLnBrk="1" fontAlgn="auto" latinLnBrk="0" hangingPunct="1">
              <a:lnSpc>
                <a:spcPct val="90000"/>
              </a:lnSpc>
              <a:spcBef>
                <a:spcPts val="0"/>
              </a:spcBef>
              <a:spcAft>
                <a:spcPts val="0"/>
              </a:spcAft>
              <a:buClrTx/>
              <a:buSzTx/>
              <a:buFontTx/>
              <a:buAutoNum type="arabicPeriod"/>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Additional requirements may apply (e.g., dual credit, AP, etc.)</a:t>
            </a:r>
          </a:p>
          <a:p>
            <a:pPr marL="112713" marR="0" lvl="0" indent="-112713" algn="l" defTabSz="457200" rtl="0" eaLnBrk="1" fontAlgn="auto" latinLnBrk="0" hangingPunct="1">
              <a:lnSpc>
                <a:spcPct val="90000"/>
              </a:lnSpc>
              <a:spcBef>
                <a:spcPts val="0"/>
              </a:spcBef>
              <a:spcAft>
                <a:spcPts val="0"/>
              </a:spcAft>
              <a:buClrTx/>
              <a:buSzTx/>
              <a:buFontTx/>
              <a:buAutoNum type="arabicPeriod"/>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Student may take a TM course if they choose.</a:t>
            </a:r>
          </a:p>
        </p:txBody>
      </p:sp>
      <p:grpSp>
        <p:nvGrpSpPr>
          <p:cNvPr id="15" name="Group 14">
            <a:extLst>
              <a:ext uri="{FF2B5EF4-FFF2-40B4-BE49-F238E27FC236}">
                <a16:creationId xmlns:a16="http://schemas.microsoft.com/office/drawing/2014/main" id="{341A4BEC-1080-4F5C-8635-3DE38DCBE029}"/>
              </a:ext>
            </a:extLst>
          </p:cNvPr>
          <p:cNvGrpSpPr>
            <a:grpSpLocks/>
          </p:cNvGrpSpPr>
          <p:nvPr/>
        </p:nvGrpSpPr>
        <p:grpSpPr bwMode="auto">
          <a:xfrm>
            <a:off x="2948633" y="2272715"/>
            <a:ext cx="1399078" cy="1261322"/>
            <a:chOff x="6774181" y="3811142"/>
            <a:chExt cx="1200150" cy="1090613"/>
          </a:xfrm>
        </p:grpSpPr>
        <p:sp>
          <p:nvSpPr>
            <p:cNvPr id="43" name="Decision 51">
              <a:extLst>
                <a:ext uri="{FF2B5EF4-FFF2-40B4-BE49-F238E27FC236}">
                  <a16:creationId xmlns:a16="http://schemas.microsoft.com/office/drawing/2014/main" id="{B13D4EBB-38D8-4EBE-8F4C-4BC7DA8D375B}"/>
                </a:ext>
              </a:extLst>
            </p:cNvPr>
            <p:cNvSpPr>
              <a:spLocks noChangeArrowheads="1"/>
            </p:cNvSpPr>
            <p:nvPr/>
          </p:nvSpPr>
          <p:spPr bwMode="auto">
            <a:xfrm>
              <a:off x="6815117" y="3811142"/>
              <a:ext cx="1092200" cy="1090613"/>
            </a:xfrm>
            <a:prstGeom prst="flowChartDecision">
              <a:avLst/>
            </a:prstGeom>
            <a:solidFill>
              <a:schemeClr val="accent2"/>
            </a:solidFill>
            <a:ln w="9525">
              <a:solidFill>
                <a:srgbClr val="FFFFFF"/>
              </a:solidFill>
              <a:miter lim="800000"/>
              <a:headEnd/>
              <a:tailEnd/>
            </a:ln>
            <a:effectLst>
              <a:outerShdw blurRad="41275" dist="25400" dir="5400000" algn="tl" rotWithShape="0">
                <a:srgbClr val="68686D">
                  <a:alpha val="34998"/>
                </a:srgbClr>
              </a:outerShdw>
            </a:effectLst>
          </p:spPr>
          <p:txBody>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S PGothic" panose="020B0600070205080204" pitchFamily="34" charset="-128"/>
                <a:cs typeface="+mn-cs"/>
              </a:endParaRPr>
            </a:p>
          </p:txBody>
        </p:sp>
        <p:sp>
          <p:nvSpPr>
            <p:cNvPr id="44" name="TextBox 52">
              <a:extLst>
                <a:ext uri="{FF2B5EF4-FFF2-40B4-BE49-F238E27FC236}">
                  <a16:creationId xmlns:a16="http://schemas.microsoft.com/office/drawing/2014/main" id="{91FB9F4A-1F69-4EF6-8AB1-0BC2F978ADB3}"/>
                </a:ext>
              </a:extLst>
            </p:cNvPr>
            <p:cNvSpPr txBox="1"/>
            <p:nvPr/>
          </p:nvSpPr>
          <p:spPr bwMode="auto">
            <a:xfrm>
              <a:off x="6774181" y="4231326"/>
              <a:ext cx="1200150" cy="369332"/>
            </a:xfrm>
            <a:prstGeom prst="rect">
              <a:avLst/>
            </a:prstGeom>
            <a:noFill/>
          </p:spPr>
          <p:txBody>
            <a:bodyPr>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343437"/>
                  </a:solidFill>
                  <a:effectLst/>
                  <a:uLnTx/>
                  <a:uFillTx/>
                  <a:latin typeface="Calibri" panose="020F0502020204030204"/>
                  <a:ea typeface="MS PGothic" panose="020B0600070205080204" pitchFamily="34" charset="-128"/>
                  <a:cs typeface="Arial"/>
                </a:rPr>
                <a:t>Meets 2 or more indicators?</a:t>
              </a:r>
            </a:p>
          </p:txBody>
        </p:sp>
      </p:grpSp>
      <p:cxnSp>
        <p:nvCxnSpPr>
          <p:cNvPr id="17" name="Straight Arrow Connector 16">
            <a:extLst>
              <a:ext uri="{FF2B5EF4-FFF2-40B4-BE49-F238E27FC236}">
                <a16:creationId xmlns:a16="http://schemas.microsoft.com/office/drawing/2014/main" id="{2240DC9C-7C5F-4AD8-ADC4-8A80F052AB04}"/>
              </a:ext>
            </a:extLst>
          </p:cNvPr>
          <p:cNvCxnSpPr>
            <a:cxnSpLocks/>
          </p:cNvCxnSpPr>
          <p:nvPr/>
        </p:nvCxnSpPr>
        <p:spPr>
          <a:xfrm>
            <a:off x="2477407" y="1596054"/>
            <a:ext cx="549275" cy="3175"/>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a:extLst>
              <a:ext uri="{FF2B5EF4-FFF2-40B4-BE49-F238E27FC236}">
                <a16:creationId xmlns:a16="http://schemas.microsoft.com/office/drawing/2014/main" id="{CF35A450-DE83-4DB4-A765-E5AC4E740067}"/>
              </a:ext>
            </a:extLst>
          </p:cNvPr>
          <p:cNvCxnSpPr>
            <a:cxnSpLocks/>
          </p:cNvCxnSpPr>
          <p:nvPr/>
        </p:nvCxnSpPr>
        <p:spPr>
          <a:xfrm>
            <a:off x="3627251" y="3541973"/>
            <a:ext cx="0" cy="674687"/>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sp>
        <p:nvSpPr>
          <p:cNvPr id="27" name="TextBox 63">
            <a:extLst>
              <a:ext uri="{FF2B5EF4-FFF2-40B4-BE49-F238E27FC236}">
                <a16:creationId xmlns:a16="http://schemas.microsoft.com/office/drawing/2014/main" id="{750566C5-3C4F-428F-A506-4714CFF1C57C}"/>
              </a:ext>
            </a:extLst>
          </p:cNvPr>
          <p:cNvSpPr txBox="1"/>
          <p:nvPr/>
        </p:nvSpPr>
        <p:spPr bwMode="auto">
          <a:xfrm>
            <a:off x="4571999" y="627430"/>
            <a:ext cx="1863725" cy="276225"/>
          </a:xfrm>
          <a:prstGeom prst="rect">
            <a:avLst/>
          </a:prstGeom>
          <a:noFill/>
        </p:spPr>
        <p:txBody>
          <a:bodyPr anchor="ctr">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000" cap="none" spc="50" normalizeH="0" baseline="0" noProof="0" dirty="0">
                <a:ln>
                  <a:noFill/>
                </a:ln>
                <a:solidFill>
                  <a:prstClr val="white"/>
                </a:solidFill>
                <a:effectLst/>
                <a:uLnTx/>
                <a:uFillTx/>
                <a:latin typeface="Calibri Light" panose="020F0302020204030204"/>
                <a:ea typeface="MS PGothic" panose="020B0600070205080204" pitchFamily="34" charset="-128"/>
                <a:cs typeface="Arial"/>
              </a:rPr>
              <a:t>Step 3</a:t>
            </a:r>
          </a:p>
        </p:txBody>
      </p:sp>
      <p:sp>
        <p:nvSpPr>
          <p:cNvPr id="28" name="TextBox 64">
            <a:extLst>
              <a:ext uri="{FF2B5EF4-FFF2-40B4-BE49-F238E27FC236}">
                <a16:creationId xmlns:a16="http://schemas.microsoft.com/office/drawing/2014/main" id="{02AD1F17-4888-4F18-A080-F1A5F72BCBE8}"/>
              </a:ext>
            </a:extLst>
          </p:cNvPr>
          <p:cNvSpPr txBox="1"/>
          <p:nvPr/>
        </p:nvSpPr>
        <p:spPr bwMode="auto">
          <a:xfrm>
            <a:off x="6434137" y="627430"/>
            <a:ext cx="1863725" cy="276225"/>
          </a:xfrm>
          <a:prstGeom prst="rect">
            <a:avLst/>
          </a:prstGeom>
          <a:noFill/>
        </p:spPr>
        <p:txBody>
          <a:bodyPr anchor="ctr">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000" cap="none" spc="50" normalizeH="0" baseline="0" noProof="0" dirty="0">
                <a:ln>
                  <a:noFill/>
                </a:ln>
                <a:solidFill>
                  <a:prstClr val="white"/>
                </a:solidFill>
                <a:effectLst/>
                <a:uLnTx/>
                <a:uFillTx/>
                <a:latin typeface="Calibri Light" panose="020F0302020204030204"/>
                <a:ea typeface="MS PGothic" panose="020B0600070205080204" pitchFamily="34" charset="-128"/>
                <a:cs typeface="Arial"/>
              </a:rPr>
              <a:t>Step 4</a:t>
            </a:r>
          </a:p>
        </p:txBody>
      </p:sp>
      <p:sp>
        <p:nvSpPr>
          <p:cNvPr id="30" name="Process 69">
            <a:extLst>
              <a:ext uri="{FF2B5EF4-FFF2-40B4-BE49-F238E27FC236}">
                <a16:creationId xmlns:a16="http://schemas.microsoft.com/office/drawing/2014/main" id="{796AC196-25D3-40E0-9457-A9807232BA48}"/>
              </a:ext>
            </a:extLst>
          </p:cNvPr>
          <p:cNvSpPr>
            <a:spLocks noChangeArrowheads="1"/>
          </p:cNvSpPr>
          <p:nvPr/>
        </p:nvSpPr>
        <p:spPr bwMode="auto">
          <a:xfrm>
            <a:off x="3039299" y="1279833"/>
            <a:ext cx="1172565" cy="643933"/>
          </a:xfrm>
          <a:prstGeom prst="flowChartProcess">
            <a:avLst/>
          </a:prstGeom>
          <a:solidFill>
            <a:srgbClr val="759FAB"/>
          </a:solidFill>
          <a:ln w="9525">
            <a:solidFill>
              <a:srgbClr val="FFFFFF"/>
            </a:solidFill>
            <a:miter lim="800000"/>
            <a:headEnd/>
            <a:tailEnd/>
          </a:ln>
          <a:effectLst>
            <a:outerShdw blurRad="41275" dist="25400" dir="5400000" algn="tl" rotWithShape="0">
              <a:srgbClr val="68686D">
                <a:alpha val="34998"/>
              </a:srgbClr>
            </a:outerShdw>
          </a:effectLst>
        </p:spPr>
        <p:txBody>
          <a:bodyPr anchor="ct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Consider transitional math</a:t>
            </a:r>
          </a:p>
        </p:txBody>
      </p:sp>
      <p:sp>
        <p:nvSpPr>
          <p:cNvPr id="34" name="Rectangle 33">
            <a:extLst>
              <a:ext uri="{FF2B5EF4-FFF2-40B4-BE49-F238E27FC236}">
                <a16:creationId xmlns:a16="http://schemas.microsoft.com/office/drawing/2014/main" id="{D0C99AE4-7A34-4F07-81E5-5B5616BE942B}"/>
              </a:ext>
            </a:extLst>
          </p:cNvPr>
          <p:cNvSpPr/>
          <p:nvPr/>
        </p:nvSpPr>
        <p:spPr>
          <a:xfrm>
            <a:off x="4294534" y="2676769"/>
            <a:ext cx="319087" cy="230188"/>
          </a:xfrm>
          <a:prstGeom prst="rect">
            <a:avLst/>
          </a:prstGeom>
        </p:spPr>
        <p:txBody>
          <a:bodyPr wrap="non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No</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cxnSp>
        <p:nvCxnSpPr>
          <p:cNvPr id="49" name="Straight Arrow Connector 48">
            <a:extLst>
              <a:ext uri="{FF2B5EF4-FFF2-40B4-BE49-F238E27FC236}">
                <a16:creationId xmlns:a16="http://schemas.microsoft.com/office/drawing/2014/main" id="{9BA37AF6-7673-4E4E-99AF-93835A455766}"/>
              </a:ext>
            </a:extLst>
          </p:cNvPr>
          <p:cNvCxnSpPr>
            <a:cxnSpLocks/>
            <a:stCxn id="58" idx="2"/>
          </p:cNvCxnSpPr>
          <p:nvPr/>
        </p:nvCxnSpPr>
        <p:spPr>
          <a:xfrm flipH="1">
            <a:off x="1773278" y="2263373"/>
            <a:ext cx="530" cy="436665"/>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grpSp>
        <p:nvGrpSpPr>
          <p:cNvPr id="50" name="Group 49">
            <a:extLst>
              <a:ext uri="{FF2B5EF4-FFF2-40B4-BE49-F238E27FC236}">
                <a16:creationId xmlns:a16="http://schemas.microsoft.com/office/drawing/2014/main" id="{FD00D78A-1092-4D7C-8BB7-A2E99FCDF075}"/>
              </a:ext>
            </a:extLst>
          </p:cNvPr>
          <p:cNvGrpSpPr>
            <a:grpSpLocks/>
          </p:cNvGrpSpPr>
          <p:nvPr/>
        </p:nvGrpSpPr>
        <p:grpSpPr bwMode="auto">
          <a:xfrm>
            <a:off x="877437" y="2709582"/>
            <a:ext cx="1757720" cy="3428392"/>
            <a:chOff x="2635733" y="2531543"/>
            <a:chExt cx="1757720" cy="2963520"/>
          </a:xfrm>
        </p:grpSpPr>
        <p:sp>
          <p:nvSpPr>
            <p:cNvPr id="51" name="Process 32">
              <a:extLst>
                <a:ext uri="{FF2B5EF4-FFF2-40B4-BE49-F238E27FC236}">
                  <a16:creationId xmlns:a16="http://schemas.microsoft.com/office/drawing/2014/main" id="{758678E6-E372-496F-96BF-9041C72A2D5F}"/>
                </a:ext>
              </a:extLst>
            </p:cNvPr>
            <p:cNvSpPr>
              <a:spLocks noChangeArrowheads="1"/>
            </p:cNvSpPr>
            <p:nvPr/>
          </p:nvSpPr>
          <p:spPr bwMode="auto">
            <a:xfrm>
              <a:off x="2640853" y="2531543"/>
              <a:ext cx="1752600" cy="2963520"/>
            </a:xfrm>
            <a:prstGeom prst="flowChartProcess">
              <a:avLst/>
            </a:prstGeom>
            <a:solidFill>
              <a:srgbClr val="759FAB"/>
            </a:solidFill>
            <a:ln w="9525">
              <a:solidFill>
                <a:srgbClr val="FFFFFF"/>
              </a:solidFill>
              <a:miter lim="800000"/>
              <a:headEnd/>
              <a:tailEnd/>
            </a:ln>
            <a:effectLst>
              <a:outerShdw blurRad="41275" dist="25400" dir="5400000" algn="tl" rotWithShape="0">
                <a:srgbClr val="68686D">
                  <a:alpha val="34998"/>
                </a:srgbClr>
              </a:outerShdw>
            </a:effectLst>
          </p:spPr>
          <p:txBody>
            <a:bodyPr anchor="ct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S PGothic" panose="020B0600070205080204" pitchFamily="34" charset="-128"/>
                <a:cs typeface="+mn-cs"/>
              </a:endParaRPr>
            </a:p>
          </p:txBody>
        </p:sp>
        <p:sp>
          <p:nvSpPr>
            <p:cNvPr id="52" name="TextBox 33">
              <a:extLst>
                <a:ext uri="{FF2B5EF4-FFF2-40B4-BE49-F238E27FC236}">
                  <a16:creationId xmlns:a16="http://schemas.microsoft.com/office/drawing/2014/main" id="{32D50C87-7A7E-4C22-A7C2-F80E6A43D920}"/>
                </a:ext>
              </a:extLst>
            </p:cNvPr>
            <p:cNvSpPr txBox="1"/>
            <p:nvPr/>
          </p:nvSpPr>
          <p:spPr bwMode="auto">
            <a:xfrm>
              <a:off x="2635733" y="2607440"/>
              <a:ext cx="1725612" cy="2809422"/>
            </a:xfrm>
            <a:prstGeom prst="rect">
              <a:avLst/>
            </a:prstGeom>
            <a:noFill/>
          </p:spPr>
          <p:txBody>
            <a:bodyPr wrap="squar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Evaluate HS junior after first semester for projected readiness in college-level math</a:t>
              </a:r>
              <a:r>
                <a:rPr kumimoji="0" lang="en-US" sz="1000" b="0" i="0" u="none" strike="noStrike" kern="1200" cap="none" spc="0" normalizeH="0" baseline="30000" noProof="0" dirty="0">
                  <a:ln>
                    <a:noFill/>
                  </a:ln>
                  <a:solidFill>
                    <a:prstClr val="black"/>
                  </a:solidFill>
                  <a:effectLst/>
                  <a:uLnTx/>
                  <a:uFillTx/>
                  <a:latin typeface="Calibri" panose="020F0502020204030204"/>
                  <a:ea typeface="MS PGothic" panose="020B0600070205080204" pitchFamily="34" charset="-128"/>
                  <a:cs typeface="+mn-cs"/>
                </a:rPr>
                <a:t>1</a:t>
              </a:r>
              <a:endPar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endParaRPr>
            </a:p>
            <a:p>
              <a:pPr marL="0" marR="0" lvl="0" indent="0" algn="ctr" defTabSz="457200" rtl="0" eaLnBrk="1" fontAlgn="auto" latinLnBrk="0" hangingPunct="1">
                <a:lnSpc>
                  <a:spcPct val="90000"/>
                </a:lnSpc>
                <a:spcBef>
                  <a:spcPts val="0"/>
                </a:spcBef>
                <a:spcAft>
                  <a:spcPts val="0"/>
                </a:spcAft>
                <a:buClrTx/>
                <a:buSzTx/>
                <a:buFontTx/>
                <a:buNone/>
                <a:tabLst/>
                <a:defRPr/>
              </a:pPr>
              <a:endPar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endParaRP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1" i="0" u="sng"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Indicators</a:t>
              </a:r>
              <a:endPar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endParaRPr>
            </a:p>
            <a:p>
              <a:pPr marL="0" marR="0" lvl="0" indent="0" algn="l" defTabSz="457200" rtl="0" eaLnBrk="1" fontAlgn="auto" latinLnBrk="0" hangingPunct="1">
                <a:lnSpc>
                  <a:spcPct val="90000"/>
                </a:lnSpc>
                <a:spcBef>
                  <a:spcPts val="0"/>
                </a:spcBef>
                <a:spcAft>
                  <a:spcPts val="0"/>
                </a:spcAft>
                <a:buClrTx/>
                <a:buSzTx/>
                <a:buFontTx/>
                <a:buNone/>
                <a:tabLst/>
                <a:defRPr/>
              </a:pPr>
              <a:endPar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endParaRP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B or better in Algebra 2 </a:t>
              </a: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C or better in a course higher than Algebra 2 </a:t>
              </a: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GPA* ≥ 3.0</a:t>
              </a: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Math SAT or PSAT ≥ 530 or Math ACT ≥ 22 </a:t>
              </a: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Placement test score into college-level math at the partner CC</a:t>
              </a: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PARCC math score of 4 or 5 </a:t>
              </a: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Teacher and/or counselor recommendation of college-level math in the senior year</a:t>
              </a:r>
            </a:p>
            <a:p>
              <a:pPr marL="0" marR="0" lvl="0" indent="0" algn="l" defTabSz="457200" rtl="0" eaLnBrk="1" fontAlgn="auto" latinLnBrk="0" hangingPunct="1">
                <a:lnSpc>
                  <a:spcPct val="9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endParaRP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U</a:t>
              </a: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Arial"/>
                </a:rPr>
                <a:t>nweighted, cumulative GPA on 4.0 scale</a:t>
              </a:r>
              <a:endPar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endParaRPr>
            </a:p>
          </p:txBody>
        </p:sp>
      </p:grpSp>
      <p:sp>
        <p:nvSpPr>
          <p:cNvPr id="54" name="Rectangle 53">
            <a:extLst>
              <a:ext uri="{FF2B5EF4-FFF2-40B4-BE49-F238E27FC236}">
                <a16:creationId xmlns:a16="http://schemas.microsoft.com/office/drawing/2014/main" id="{14A12FCE-ABA9-400C-A470-646D87E75658}"/>
              </a:ext>
            </a:extLst>
          </p:cNvPr>
          <p:cNvSpPr/>
          <p:nvPr/>
        </p:nvSpPr>
        <p:spPr>
          <a:xfrm>
            <a:off x="1814716" y="2266996"/>
            <a:ext cx="346075" cy="231775"/>
          </a:xfrm>
          <a:prstGeom prst="rect">
            <a:avLst/>
          </a:prstGeom>
        </p:spPr>
        <p:txBody>
          <a:bodyPr wrap="non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Yes</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sp>
        <p:nvSpPr>
          <p:cNvPr id="56" name="Rectangle 55">
            <a:extLst>
              <a:ext uri="{FF2B5EF4-FFF2-40B4-BE49-F238E27FC236}">
                <a16:creationId xmlns:a16="http://schemas.microsoft.com/office/drawing/2014/main" id="{BE834715-ECC1-407A-826A-A598EBE8652E}"/>
              </a:ext>
            </a:extLst>
          </p:cNvPr>
          <p:cNvSpPr/>
          <p:nvPr/>
        </p:nvSpPr>
        <p:spPr>
          <a:xfrm>
            <a:off x="6142800" y="1313524"/>
            <a:ext cx="319087" cy="230188"/>
          </a:xfrm>
          <a:prstGeom prst="rect">
            <a:avLst/>
          </a:prstGeom>
        </p:spPr>
        <p:txBody>
          <a:bodyPr wrap="non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No</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grpSp>
        <p:nvGrpSpPr>
          <p:cNvPr id="57" name="Group 56">
            <a:extLst>
              <a:ext uri="{FF2B5EF4-FFF2-40B4-BE49-F238E27FC236}">
                <a16:creationId xmlns:a16="http://schemas.microsoft.com/office/drawing/2014/main" id="{ADF67786-B207-483B-9E99-30D0DB5A8EB6}"/>
              </a:ext>
            </a:extLst>
          </p:cNvPr>
          <p:cNvGrpSpPr>
            <a:grpSpLocks/>
          </p:cNvGrpSpPr>
          <p:nvPr/>
        </p:nvGrpSpPr>
        <p:grpSpPr bwMode="auto">
          <a:xfrm>
            <a:off x="1027551" y="927654"/>
            <a:ext cx="1504153" cy="1335719"/>
            <a:chOff x="6765786" y="3811142"/>
            <a:chExt cx="1200150" cy="1090613"/>
          </a:xfrm>
        </p:grpSpPr>
        <p:sp>
          <p:nvSpPr>
            <p:cNvPr id="58" name="Decision 51">
              <a:extLst>
                <a:ext uri="{FF2B5EF4-FFF2-40B4-BE49-F238E27FC236}">
                  <a16:creationId xmlns:a16="http://schemas.microsoft.com/office/drawing/2014/main" id="{A3F47B29-B9BD-4B34-A7A8-96103220936E}"/>
                </a:ext>
              </a:extLst>
            </p:cNvPr>
            <p:cNvSpPr>
              <a:spLocks noChangeArrowheads="1"/>
            </p:cNvSpPr>
            <p:nvPr/>
          </p:nvSpPr>
          <p:spPr bwMode="auto">
            <a:xfrm>
              <a:off x="6815117" y="3811142"/>
              <a:ext cx="1092200" cy="1090613"/>
            </a:xfrm>
            <a:prstGeom prst="flowChartDecision">
              <a:avLst/>
            </a:prstGeom>
            <a:solidFill>
              <a:schemeClr val="accent2"/>
            </a:solidFill>
            <a:ln w="9525">
              <a:solidFill>
                <a:srgbClr val="FFFFFF"/>
              </a:solidFill>
              <a:miter lim="800000"/>
              <a:headEnd/>
              <a:tailEnd/>
            </a:ln>
            <a:effectLst>
              <a:outerShdw blurRad="41275" dist="25400" dir="5400000" algn="tl" rotWithShape="0">
                <a:srgbClr val="68686D">
                  <a:alpha val="34998"/>
                </a:srgbClr>
              </a:outerShdw>
            </a:effectLst>
          </p:spPr>
          <p:txBody>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S PGothic" panose="020B0600070205080204" pitchFamily="34" charset="-128"/>
                <a:cs typeface="+mn-cs"/>
              </a:endParaRPr>
            </a:p>
          </p:txBody>
        </p:sp>
        <p:sp>
          <p:nvSpPr>
            <p:cNvPr id="59" name="TextBox 52">
              <a:extLst>
                <a:ext uri="{FF2B5EF4-FFF2-40B4-BE49-F238E27FC236}">
                  <a16:creationId xmlns:a16="http://schemas.microsoft.com/office/drawing/2014/main" id="{A7D894A0-2AC7-4954-8BF9-F130081A6E3A}"/>
                </a:ext>
              </a:extLst>
            </p:cNvPr>
            <p:cNvSpPr txBox="1"/>
            <p:nvPr/>
          </p:nvSpPr>
          <p:spPr bwMode="auto">
            <a:xfrm>
              <a:off x="6765786" y="4133450"/>
              <a:ext cx="1200150" cy="414643"/>
            </a:xfrm>
            <a:prstGeom prst="rect">
              <a:avLst/>
            </a:prstGeom>
            <a:noFill/>
          </p:spPr>
          <p:txBody>
            <a:bodyPr>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343437"/>
                  </a:solidFill>
                  <a:effectLst/>
                  <a:uLnTx/>
                  <a:uFillTx/>
                  <a:latin typeface="Calibri" panose="020F0502020204030204"/>
                  <a:ea typeface="MS PGothic" panose="020B0600070205080204" pitchFamily="34" charset="-128"/>
                  <a:cs typeface="Arial"/>
                </a:rPr>
                <a:t>Meets state HS graduation requirement (3 years of math)?</a:t>
              </a:r>
              <a:r>
                <a:rPr kumimoji="0" lang="en-US" sz="1000" b="0" i="0" u="none" strike="noStrike" kern="1200" cap="none" spc="0" normalizeH="0" baseline="30000" noProof="0" dirty="0">
                  <a:ln>
                    <a:noFill/>
                  </a:ln>
                  <a:solidFill>
                    <a:prstClr val="black"/>
                  </a:solidFill>
                  <a:effectLst/>
                  <a:uLnTx/>
                  <a:uFillTx/>
                  <a:latin typeface="Calibri" panose="020F0502020204030204" pitchFamily="34" charset="0"/>
                  <a:ea typeface="MS PGothic" panose="020B0600070205080204" pitchFamily="34" charset="-128"/>
                  <a:cs typeface="+mn-cs"/>
                </a:rPr>
                <a:t>1</a:t>
              </a:r>
              <a:endParaRPr kumimoji="0" lang="en-US" sz="1000" b="0" i="0" u="none" strike="noStrike" kern="1200" cap="none" spc="0" normalizeH="0" baseline="0" noProof="0" dirty="0">
                <a:ln>
                  <a:noFill/>
                </a:ln>
                <a:solidFill>
                  <a:srgbClr val="343437"/>
                </a:solidFill>
                <a:effectLst/>
                <a:uLnTx/>
                <a:uFillTx/>
                <a:latin typeface="Calibri" panose="020F0502020204030204"/>
                <a:ea typeface="MS PGothic" panose="020B0600070205080204" pitchFamily="34" charset="-128"/>
                <a:cs typeface="Arial"/>
              </a:endParaRPr>
            </a:p>
          </p:txBody>
        </p:sp>
      </p:grpSp>
      <p:sp>
        <p:nvSpPr>
          <p:cNvPr id="63" name="Rectangle 62">
            <a:extLst>
              <a:ext uri="{FF2B5EF4-FFF2-40B4-BE49-F238E27FC236}">
                <a16:creationId xmlns:a16="http://schemas.microsoft.com/office/drawing/2014/main" id="{99A32236-FC66-4F30-A8ED-62F355306F6D}"/>
              </a:ext>
            </a:extLst>
          </p:cNvPr>
          <p:cNvSpPr/>
          <p:nvPr/>
        </p:nvSpPr>
        <p:spPr>
          <a:xfrm>
            <a:off x="2457649" y="1332841"/>
            <a:ext cx="319087" cy="230188"/>
          </a:xfrm>
          <a:prstGeom prst="rect">
            <a:avLst/>
          </a:prstGeom>
        </p:spPr>
        <p:txBody>
          <a:bodyPr wrap="non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No</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cxnSp>
        <p:nvCxnSpPr>
          <p:cNvPr id="65" name="Straight Arrow Connector 64">
            <a:extLst>
              <a:ext uri="{FF2B5EF4-FFF2-40B4-BE49-F238E27FC236}">
                <a16:creationId xmlns:a16="http://schemas.microsoft.com/office/drawing/2014/main" id="{3FD2F64A-C3EC-466B-8C57-45B8392722E6}"/>
              </a:ext>
            </a:extLst>
          </p:cNvPr>
          <p:cNvCxnSpPr>
            <a:cxnSpLocks/>
          </p:cNvCxnSpPr>
          <p:nvPr/>
        </p:nvCxnSpPr>
        <p:spPr>
          <a:xfrm>
            <a:off x="2639109" y="2899954"/>
            <a:ext cx="365760" cy="0"/>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sp>
        <p:nvSpPr>
          <p:cNvPr id="72" name="Rectangle 71">
            <a:extLst>
              <a:ext uri="{FF2B5EF4-FFF2-40B4-BE49-F238E27FC236}">
                <a16:creationId xmlns:a16="http://schemas.microsoft.com/office/drawing/2014/main" id="{E60581AF-A3B0-4D5A-90B3-46807A6AB323}"/>
              </a:ext>
            </a:extLst>
          </p:cNvPr>
          <p:cNvSpPr/>
          <p:nvPr/>
        </p:nvSpPr>
        <p:spPr>
          <a:xfrm>
            <a:off x="3292790" y="3708662"/>
            <a:ext cx="346075" cy="231775"/>
          </a:xfrm>
          <a:prstGeom prst="rect">
            <a:avLst/>
          </a:prstGeom>
        </p:spPr>
        <p:txBody>
          <a:bodyPr wrap="non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Yes</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grpSp>
        <p:nvGrpSpPr>
          <p:cNvPr id="78" name="Group 77">
            <a:extLst>
              <a:ext uri="{FF2B5EF4-FFF2-40B4-BE49-F238E27FC236}">
                <a16:creationId xmlns:a16="http://schemas.microsoft.com/office/drawing/2014/main" id="{084077C3-97C7-4BA0-8219-60B80EA8CCC1}"/>
              </a:ext>
            </a:extLst>
          </p:cNvPr>
          <p:cNvGrpSpPr>
            <a:grpSpLocks/>
          </p:cNvGrpSpPr>
          <p:nvPr/>
        </p:nvGrpSpPr>
        <p:grpSpPr bwMode="auto">
          <a:xfrm>
            <a:off x="4786031" y="922568"/>
            <a:ext cx="1368859" cy="1335719"/>
            <a:chOff x="6815117" y="3811142"/>
            <a:chExt cx="1092200" cy="1090613"/>
          </a:xfrm>
        </p:grpSpPr>
        <p:sp>
          <p:nvSpPr>
            <p:cNvPr id="79" name="Decision 51">
              <a:extLst>
                <a:ext uri="{FF2B5EF4-FFF2-40B4-BE49-F238E27FC236}">
                  <a16:creationId xmlns:a16="http://schemas.microsoft.com/office/drawing/2014/main" id="{5354B17A-3E44-4DB8-ABC2-565D12ECEF8C}"/>
                </a:ext>
              </a:extLst>
            </p:cNvPr>
            <p:cNvSpPr>
              <a:spLocks noChangeArrowheads="1"/>
            </p:cNvSpPr>
            <p:nvPr/>
          </p:nvSpPr>
          <p:spPr bwMode="auto">
            <a:xfrm>
              <a:off x="6815117" y="3811142"/>
              <a:ext cx="1092200" cy="1090613"/>
            </a:xfrm>
            <a:prstGeom prst="flowChartDecision">
              <a:avLst/>
            </a:prstGeom>
            <a:solidFill>
              <a:schemeClr val="accent2"/>
            </a:solidFill>
            <a:ln w="9525">
              <a:solidFill>
                <a:srgbClr val="FFFFFF"/>
              </a:solidFill>
              <a:miter lim="800000"/>
              <a:headEnd/>
              <a:tailEnd/>
            </a:ln>
            <a:effectLst>
              <a:outerShdw blurRad="41275" dist="25400" dir="5400000" algn="tl" rotWithShape="0">
                <a:srgbClr val="68686D">
                  <a:alpha val="34998"/>
                </a:srgbClr>
              </a:outerShdw>
            </a:effectLst>
          </p:spPr>
          <p:txBody>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S PGothic" panose="020B0600070205080204" pitchFamily="34" charset="-128"/>
                <a:cs typeface="+mn-cs"/>
              </a:endParaRPr>
            </a:p>
          </p:txBody>
        </p:sp>
        <p:sp>
          <p:nvSpPr>
            <p:cNvPr id="80" name="TextBox 52">
              <a:extLst>
                <a:ext uri="{FF2B5EF4-FFF2-40B4-BE49-F238E27FC236}">
                  <a16:creationId xmlns:a16="http://schemas.microsoft.com/office/drawing/2014/main" id="{D8E27C8A-6D85-44E2-9FBB-CB78E85F045C}"/>
                </a:ext>
              </a:extLst>
            </p:cNvPr>
            <p:cNvSpPr txBox="1"/>
            <p:nvPr/>
          </p:nvSpPr>
          <p:spPr bwMode="auto">
            <a:xfrm>
              <a:off x="6865937" y="4190518"/>
              <a:ext cx="1023949" cy="414643"/>
            </a:xfrm>
            <a:prstGeom prst="rect">
              <a:avLst/>
            </a:prstGeom>
            <a:noFill/>
          </p:spPr>
          <p:txBody>
            <a:bodyPr wrap="squar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343437"/>
                  </a:solidFill>
                  <a:effectLst/>
                  <a:uLnTx/>
                  <a:uFillTx/>
                  <a:latin typeface="Calibri" panose="020F0502020204030204"/>
                  <a:ea typeface="MS PGothic" panose="020B0600070205080204" pitchFamily="34" charset="-128"/>
                  <a:cs typeface="Arial"/>
                </a:rPr>
                <a:t>Is student willing to take 2 math classes in senior year?</a:t>
              </a:r>
            </a:p>
          </p:txBody>
        </p:sp>
      </p:grpSp>
      <p:cxnSp>
        <p:nvCxnSpPr>
          <p:cNvPr id="81" name="Straight Arrow Connector 80">
            <a:extLst>
              <a:ext uri="{FF2B5EF4-FFF2-40B4-BE49-F238E27FC236}">
                <a16:creationId xmlns:a16="http://schemas.microsoft.com/office/drawing/2014/main" id="{AF93304F-AB74-46A1-84A6-366A69EFD614}"/>
              </a:ext>
            </a:extLst>
          </p:cNvPr>
          <p:cNvCxnSpPr>
            <a:cxnSpLocks/>
          </p:cNvCxnSpPr>
          <p:nvPr/>
        </p:nvCxnSpPr>
        <p:spPr>
          <a:xfrm flipV="1">
            <a:off x="6157135" y="1597641"/>
            <a:ext cx="438912" cy="1"/>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sp>
        <p:nvSpPr>
          <p:cNvPr id="82" name="Process 69">
            <a:extLst>
              <a:ext uri="{FF2B5EF4-FFF2-40B4-BE49-F238E27FC236}">
                <a16:creationId xmlns:a16="http://schemas.microsoft.com/office/drawing/2014/main" id="{7018B66D-78E5-46A2-BAFD-D74F04B84D53}"/>
              </a:ext>
            </a:extLst>
          </p:cNvPr>
          <p:cNvSpPr>
            <a:spLocks noChangeArrowheads="1"/>
          </p:cNvSpPr>
          <p:nvPr/>
        </p:nvSpPr>
        <p:spPr bwMode="auto">
          <a:xfrm>
            <a:off x="6614304" y="994855"/>
            <a:ext cx="1688675" cy="780197"/>
          </a:xfrm>
          <a:prstGeom prst="flowChartProcess">
            <a:avLst/>
          </a:prstGeom>
          <a:solidFill>
            <a:schemeClr val="accent6">
              <a:lumMod val="60000"/>
              <a:lumOff val="40000"/>
            </a:schemeClr>
          </a:solidFill>
          <a:ln w="9525">
            <a:solidFill>
              <a:srgbClr val="FFFFFF"/>
            </a:solidFill>
            <a:miter lim="800000"/>
            <a:headEnd/>
            <a:tailEnd/>
          </a:ln>
          <a:effectLst>
            <a:outerShdw blurRad="41275" dist="25400" dir="5400000" algn="tl" rotWithShape="0">
              <a:srgbClr val="68686D">
                <a:alpha val="34998"/>
              </a:srgbClr>
            </a:outerShdw>
          </a:effectLst>
        </p:spPr>
        <p:txBody>
          <a:bodyPr anchor="ct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Student takes a </a:t>
            </a:r>
            <a:r>
              <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non-TM class </a:t>
            </a: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during senior year to meet state graduation requirement.</a:t>
            </a:r>
          </a:p>
        </p:txBody>
      </p:sp>
      <p:cxnSp>
        <p:nvCxnSpPr>
          <p:cNvPr id="90" name="Straight Arrow Connector 89">
            <a:extLst>
              <a:ext uri="{FF2B5EF4-FFF2-40B4-BE49-F238E27FC236}">
                <a16:creationId xmlns:a16="http://schemas.microsoft.com/office/drawing/2014/main" id="{8BB5DEFB-B590-4CD1-BB1E-F449598DD499}"/>
              </a:ext>
            </a:extLst>
          </p:cNvPr>
          <p:cNvCxnSpPr>
            <a:cxnSpLocks/>
          </p:cNvCxnSpPr>
          <p:nvPr/>
        </p:nvCxnSpPr>
        <p:spPr>
          <a:xfrm>
            <a:off x="4246100" y="1597641"/>
            <a:ext cx="548640" cy="0"/>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cxnSp>
        <p:nvCxnSpPr>
          <p:cNvPr id="91" name="Straight Arrow Connector 90">
            <a:extLst>
              <a:ext uri="{FF2B5EF4-FFF2-40B4-BE49-F238E27FC236}">
                <a16:creationId xmlns:a16="http://schemas.microsoft.com/office/drawing/2014/main" id="{83915A8C-1297-4587-A4DE-EE5C73E69D16}"/>
              </a:ext>
            </a:extLst>
          </p:cNvPr>
          <p:cNvCxnSpPr>
            <a:cxnSpLocks/>
          </p:cNvCxnSpPr>
          <p:nvPr/>
        </p:nvCxnSpPr>
        <p:spPr>
          <a:xfrm flipH="1">
            <a:off x="5470460" y="2255633"/>
            <a:ext cx="530" cy="384048"/>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sp>
        <p:nvSpPr>
          <p:cNvPr id="92" name="Rectangle 91">
            <a:extLst>
              <a:ext uri="{FF2B5EF4-FFF2-40B4-BE49-F238E27FC236}">
                <a16:creationId xmlns:a16="http://schemas.microsoft.com/office/drawing/2014/main" id="{79087E6C-F3B0-4402-86C6-39908DF94131}"/>
              </a:ext>
            </a:extLst>
          </p:cNvPr>
          <p:cNvSpPr/>
          <p:nvPr/>
        </p:nvSpPr>
        <p:spPr>
          <a:xfrm>
            <a:off x="5455397" y="2264637"/>
            <a:ext cx="466432" cy="230832"/>
          </a:xfrm>
          <a:prstGeom prst="rect">
            <a:avLst/>
          </a:prstGeom>
        </p:spPr>
        <p:txBody>
          <a:bodyPr wrap="squar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Yes</a:t>
            </a:r>
            <a:r>
              <a:rPr kumimoji="0" lang="en-US" sz="900" b="0" i="0" u="none" strike="noStrike" kern="1200" cap="none" spc="0" normalizeH="0" baseline="30000" noProof="0" dirty="0">
                <a:ln>
                  <a:noFill/>
                </a:ln>
                <a:solidFill>
                  <a:prstClr val="black"/>
                </a:solidFill>
                <a:effectLst/>
                <a:uLnTx/>
                <a:uFillTx/>
                <a:latin typeface="Calibri" panose="020F0502020204030204" pitchFamily="34" charset="0"/>
                <a:ea typeface="MS PGothic" panose="020B0600070205080204" pitchFamily="34" charset="-128"/>
                <a:cs typeface="Arial"/>
              </a:rPr>
              <a:t>2</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sp>
        <p:nvSpPr>
          <p:cNvPr id="93" name="Process 69">
            <a:extLst>
              <a:ext uri="{FF2B5EF4-FFF2-40B4-BE49-F238E27FC236}">
                <a16:creationId xmlns:a16="http://schemas.microsoft.com/office/drawing/2014/main" id="{B024DDFE-D866-450F-85F1-5621EF117822}"/>
              </a:ext>
            </a:extLst>
          </p:cNvPr>
          <p:cNvSpPr>
            <a:spLocks noChangeArrowheads="1"/>
          </p:cNvSpPr>
          <p:nvPr/>
        </p:nvSpPr>
        <p:spPr bwMode="auto">
          <a:xfrm>
            <a:off x="4773319" y="2641560"/>
            <a:ext cx="1461084" cy="348871"/>
          </a:xfrm>
          <a:prstGeom prst="flowChartProcess">
            <a:avLst/>
          </a:prstGeom>
          <a:solidFill>
            <a:srgbClr val="759FAB"/>
          </a:solidFill>
          <a:ln w="9525">
            <a:solidFill>
              <a:srgbClr val="FFFFFF"/>
            </a:solidFill>
            <a:miter lim="800000"/>
            <a:headEnd/>
            <a:tailEnd/>
          </a:ln>
          <a:effectLst>
            <a:outerShdw blurRad="41275" dist="25400" dir="5400000" algn="tl" rotWithShape="0">
              <a:srgbClr val="68686D">
                <a:alpha val="34998"/>
              </a:srgbClr>
            </a:outerShdw>
          </a:effectLst>
        </p:spPr>
        <p:txBody>
          <a:bodyPr anchor="ct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Determine placement into transitional </a:t>
            </a: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Arial"/>
              </a:rPr>
              <a:t>math</a:t>
            </a:r>
            <a:endPar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endParaRPr>
          </a:p>
        </p:txBody>
      </p:sp>
      <p:sp>
        <p:nvSpPr>
          <p:cNvPr id="94" name="TextBox 93">
            <a:extLst>
              <a:ext uri="{FF2B5EF4-FFF2-40B4-BE49-F238E27FC236}">
                <a16:creationId xmlns:a16="http://schemas.microsoft.com/office/drawing/2014/main" id="{73D6EA7C-E5E7-48A6-8305-AC5B84C5D8E7}"/>
              </a:ext>
            </a:extLst>
          </p:cNvPr>
          <p:cNvSpPr txBox="1"/>
          <p:nvPr/>
        </p:nvSpPr>
        <p:spPr>
          <a:xfrm>
            <a:off x="343647" y="212935"/>
            <a:ext cx="545782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Decision Chart for Senior Math Placement</a:t>
            </a:r>
          </a:p>
        </p:txBody>
      </p:sp>
      <p:sp>
        <p:nvSpPr>
          <p:cNvPr id="95" name="TextBox 39">
            <a:extLst>
              <a:ext uri="{FF2B5EF4-FFF2-40B4-BE49-F238E27FC236}">
                <a16:creationId xmlns:a16="http://schemas.microsoft.com/office/drawing/2014/main" id="{DD306690-AB01-4D86-9A54-9209E42B55E2}"/>
              </a:ext>
            </a:extLst>
          </p:cNvPr>
          <p:cNvSpPr txBox="1"/>
          <p:nvPr/>
        </p:nvSpPr>
        <p:spPr bwMode="auto">
          <a:xfrm>
            <a:off x="2714624" y="626757"/>
            <a:ext cx="1863725" cy="277813"/>
          </a:xfrm>
          <a:prstGeom prst="rect">
            <a:avLst/>
          </a:prstGeom>
          <a:noFill/>
        </p:spPr>
        <p:txBody>
          <a:bodyPr anchor="ctr">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000" cap="none" spc="50" normalizeH="0" baseline="0" noProof="0" dirty="0">
                <a:ln>
                  <a:noFill/>
                </a:ln>
                <a:solidFill>
                  <a:prstClr val="white"/>
                </a:solidFill>
                <a:effectLst/>
                <a:uLnTx/>
                <a:uFillTx/>
                <a:latin typeface="Calibri Light" panose="020F0302020204030204"/>
                <a:ea typeface="MS PGothic" panose="020B0600070205080204" pitchFamily="34" charset="-128"/>
                <a:cs typeface="Arial"/>
              </a:rPr>
              <a:t>Step 2</a:t>
            </a:r>
          </a:p>
        </p:txBody>
      </p:sp>
      <p:grpSp>
        <p:nvGrpSpPr>
          <p:cNvPr id="96" name="Group 95">
            <a:extLst>
              <a:ext uri="{FF2B5EF4-FFF2-40B4-BE49-F238E27FC236}">
                <a16:creationId xmlns:a16="http://schemas.microsoft.com/office/drawing/2014/main" id="{6E5E1D32-4321-4A19-96EA-3B020FDE2E23}"/>
              </a:ext>
            </a:extLst>
          </p:cNvPr>
          <p:cNvGrpSpPr>
            <a:grpSpLocks/>
          </p:cNvGrpSpPr>
          <p:nvPr/>
        </p:nvGrpSpPr>
        <p:grpSpPr bwMode="auto">
          <a:xfrm>
            <a:off x="4882244" y="3192710"/>
            <a:ext cx="1200150" cy="1090612"/>
            <a:chOff x="6774181" y="3811142"/>
            <a:chExt cx="1200150" cy="1090613"/>
          </a:xfrm>
        </p:grpSpPr>
        <p:sp>
          <p:nvSpPr>
            <p:cNvPr id="97" name="Decision 51">
              <a:extLst>
                <a:ext uri="{FF2B5EF4-FFF2-40B4-BE49-F238E27FC236}">
                  <a16:creationId xmlns:a16="http://schemas.microsoft.com/office/drawing/2014/main" id="{BEFAFBFC-6B45-476F-80CE-1B4FB1AE4943}"/>
                </a:ext>
              </a:extLst>
            </p:cNvPr>
            <p:cNvSpPr>
              <a:spLocks noChangeArrowheads="1"/>
            </p:cNvSpPr>
            <p:nvPr/>
          </p:nvSpPr>
          <p:spPr bwMode="auto">
            <a:xfrm>
              <a:off x="6815117" y="3811142"/>
              <a:ext cx="1092200" cy="1090613"/>
            </a:xfrm>
            <a:prstGeom prst="flowChartDecision">
              <a:avLst/>
            </a:prstGeom>
            <a:solidFill>
              <a:schemeClr val="accent2"/>
            </a:solidFill>
            <a:ln w="9525">
              <a:solidFill>
                <a:srgbClr val="FFFFFF"/>
              </a:solidFill>
              <a:miter lim="800000"/>
              <a:headEnd/>
              <a:tailEnd/>
            </a:ln>
            <a:effectLst>
              <a:outerShdw blurRad="41275" dist="25400" dir="5400000" algn="tl" rotWithShape="0">
                <a:srgbClr val="68686D">
                  <a:alpha val="34998"/>
                </a:srgbClr>
              </a:outerShdw>
            </a:effectLst>
          </p:spPr>
          <p:txBody>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S PGothic" panose="020B0600070205080204" pitchFamily="34" charset="-128"/>
                <a:cs typeface="+mn-cs"/>
              </a:endParaRPr>
            </a:p>
          </p:txBody>
        </p:sp>
        <p:sp>
          <p:nvSpPr>
            <p:cNvPr id="98" name="TextBox 52">
              <a:extLst>
                <a:ext uri="{FF2B5EF4-FFF2-40B4-BE49-F238E27FC236}">
                  <a16:creationId xmlns:a16="http://schemas.microsoft.com/office/drawing/2014/main" id="{258C7728-6843-4A2F-959E-511CD409D53C}"/>
                </a:ext>
              </a:extLst>
            </p:cNvPr>
            <p:cNvSpPr txBox="1"/>
            <p:nvPr/>
          </p:nvSpPr>
          <p:spPr bwMode="auto">
            <a:xfrm>
              <a:off x="6774181" y="4231326"/>
              <a:ext cx="1200150" cy="507831"/>
            </a:xfrm>
            <a:prstGeom prst="rect">
              <a:avLst/>
            </a:prstGeom>
            <a:noFill/>
          </p:spPr>
          <p:txBody>
            <a:bodyPr>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343437"/>
                  </a:solidFill>
                  <a:effectLst/>
                  <a:uLnTx/>
                  <a:uFillTx/>
                  <a:latin typeface="Calibri" panose="020F0502020204030204"/>
                  <a:ea typeface="MS PGothic" panose="020B0600070205080204" pitchFamily="34" charset="-128"/>
                  <a:cs typeface="Arial"/>
                </a:rPr>
                <a:t>Needs Transition   to STEM?</a:t>
              </a:r>
              <a:r>
                <a:rPr kumimoji="0" lang="en-US" sz="1000" b="0" i="0" u="none" strike="noStrike" kern="1200" cap="none" spc="0" normalizeH="0" baseline="30000" noProof="0" dirty="0">
                  <a:ln>
                    <a:noFill/>
                  </a:ln>
                  <a:solidFill>
                    <a:srgbClr val="343437"/>
                  </a:solidFill>
                  <a:effectLst/>
                  <a:uLnTx/>
                  <a:uFillTx/>
                  <a:latin typeface="Calibri" panose="020F0502020204030204"/>
                  <a:ea typeface="MS PGothic" panose="020B0600070205080204" pitchFamily="34" charset="-128"/>
                  <a:cs typeface="Arial"/>
                </a:rPr>
                <a:t>3</a:t>
              </a:r>
              <a:endParaRPr kumimoji="0" lang="en-US" sz="10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a:p>
              <a:pPr marL="0" marR="0" lvl="0" indent="0" algn="ctr" defTabSz="457200" rtl="0" eaLnBrk="1" fontAlgn="auto" latinLnBrk="0" hangingPunct="1">
                <a:lnSpc>
                  <a:spcPct val="9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343437"/>
                </a:solidFill>
                <a:effectLst/>
                <a:uLnTx/>
                <a:uFillTx/>
                <a:latin typeface="Calibri" panose="020F0502020204030204"/>
                <a:ea typeface="MS PGothic" panose="020B0600070205080204" pitchFamily="34" charset="-128"/>
                <a:cs typeface="Arial"/>
              </a:endParaRPr>
            </a:p>
          </p:txBody>
        </p:sp>
      </p:grpSp>
      <p:cxnSp>
        <p:nvCxnSpPr>
          <p:cNvPr id="99" name="Straight Arrow Connector 98">
            <a:extLst>
              <a:ext uri="{FF2B5EF4-FFF2-40B4-BE49-F238E27FC236}">
                <a16:creationId xmlns:a16="http://schemas.microsoft.com/office/drawing/2014/main" id="{7C123289-374F-4AFB-AB64-E78077C4D9FA}"/>
              </a:ext>
            </a:extLst>
          </p:cNvPr>
          <p:cNvCxnSpPr>
            <a:cxnSpLocks/>
          </p:cNvCxnSpPr>
          <p:nvPr/>
        </p:nvCxnSpPr>
        <p:spPr>
          <a:xfrm flipH="1">
            <a:off x="5470460" y="3006842"/>
            <a:ext cx="530" cy="182880"/>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sp>
        <p:nvSpPr>
          <p:cNvPr id="105" name="Rectangle 104">
            <a:extLst>
              <a:ext uri="{FF2B5EF4-FFF2-40B4-BE49-F238E27FC236}">
                <a16:creationId xmlns:a16="http://schemas.microsoft.com/office/drawing/2014/main" id="{AC4F0038-1CD8-4793-BD49-29CE90F067D8}"/>
              </a:ext>
            </a:extLst>
          </p:cNvPr>
          <p:cNvSpPr/>
          <p:nvPr/>
        </p:nvSpPr>
        <p:spPr>
          <a:xfrm>
            <a:off x="5805376" y="3961499"/>
            <a:ext cx="319087" cy="230188"/>
          </a:xfrm>
          <a:prstGeom prst="rect">
            <a:avLst/>
          </a:prstGeom>
        </p:spPr>
        <p:txBody>
          <a:bodyPr wrap="non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No</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sp>
        <p:nvSpPr>
          <p:cNvPr id="106" name="Process 69">
            <a:extLst>
              <a:ext uri="{FF2B5EF4-FFF2-40B4-BE49-F238E27FC236}">
                <a16:creationId xmlns:a16="http://schemas.microsoft.com/office/drawing/2014/main" id="{0D608733-8F30-456D-8509-30D889B51747}"/>
              </a:ext>
            </a:extLst>
          </p:cNvPr>
          <p:cNvSpPr>
            <a:spLocks noChangeArrowheads="1"/>
          </p:cNvSpPr>
          <p:nvPr/>
        </p:nvSpPr>
        <p:spPr bwMode="auto">
          <a:xfrm>
            <a:off x="4571999" y="4418286"/>
            <a:ext cx="1439339" cy="982548"/>
          </a:xfrm>
          <a:prstGeom prst="flowChartProcess">
            <a:avLst/>
          </a:prstGeom>
          <a:solidFill>
            <a:srgbClr val="759FAB"/>
          </a:solidFill>
          <a:ln w="9525">
            <a:solidFill>
              <a:srgbClr val="FFFFFF"/>
            </a:solidFill>
            <a:miter lim="800000"/>
            <a:headEnd/>
            <a:tailEnd/>
          </a:ln>
          <a:effectLst>
            <a:outerShdw blurRad="41275" dist="25400" dir="5400000" algn="tl" rotWithShape="0">
              <a:srgbClr val="68686D">
                <a:alpha val="34998"/>
              </a:srgbClr>
            </a:outerShdw>
          </a:effectLst>
        </p:spPr>
        <p:txBody>
          <a:bodyPr anchor="t"/>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Evaluate STEM prerequisite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 B or better in Algebra 1 or a higher math course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 Math GPA </a:t>
            </a:r>
            <a:r>
              <a:rPr kumimoji="0" lang="en-US" sz="800" b="0" i="0" u="none" strike="noStrike" kern="1200" cap="none" spc="0" normalizeH="0" baseline="0" noProof="0" dirty="0">
                <a:ln>
                  <a:noFill/>
                </a:ln>
                <a:solidFill>
                  <a:srgbClr val="343437"/>
                </a:solidFill>
                <a:effectLst/>
                <a:uLnTx/>
                <a:uFillTx/>
                <a:latin typeface="Calibri" panose="020F0502020204030204" pitchFamily="34" charset="0"/>
                <a:ea typeface="MS PGothic" panose="020B0600070205080204" pitchFamily="34" charset="-128"/>
                <a:cs typeface="Arial"/>
              </a:rPr>
              <a:t>≥ </a:t>
            </a:r>
            <a:r>
              <a:rPr kumimoji="0" lang="en-US" sz="8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2.5 (out of 4.0)</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 Teacher verification of transitional college algebra prerequisite competencies</a:t>
            </a:r>
          </a:p>
        </p:txBody>
      </p:sp>
      <p:cxnSp>
        <p:nvCxnSpPr>
          <p:cNvPr id="107" name="Straight Arrow Connector 106">
            <a:extLst>
              <a:ext uri="{FF2B5EF4-FFF2-40B4-BE49-F238E27FC236}">
                <a16:creationId xmlns:a16="http://schemas.microsoft.com/office/drawing/2014/main" id="{9F28CC5D-5F0C-4E61-8226-C5DA380C4BF7}"/>
              </a:ext>
            </a:extLst>
          </p:cNvPr>
          <p:cNvCxnSpPr>
            <a:cxnSpLocks/>
          </p:cNvCxnSpPr>
          <p:nvPr/>
        </p:nvCxnSpPr>
        <p:spPr>
          <a:xfrm flipV="1">
            <a:off x="4265504" y="2899954"/>
            <a:ext cx="512064" cy="1"/>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sp>
        <p:nvSpPr>
          <p:cNvPr id="108" name="Process 69">
            <a:extLst>
              <a:ext uri="{FF2B5EF4-FFF2-40B4-BE49-F238E27FC236}">
                <a16:creationId xmlns:a16="http://schemas.microsoft.com/office/drawing/2014/main" id="{35A5CCA3-5AF8-430D-A3B9-4F5A0DE25CEA}"/>
              </a:ext>
            </a:extLst>
          </p:cNvPr>
          <p:cNvSpPr>
            <a:spLocks noChangeArrowheads="1"/>
          </p:cNvSpPr>
          <p:nvPr/>
        </p:nvSpPr>
        <p:spPr bwMode="auto">
          <a:xfrm>
            <a:off x="6576528" y="4994987"/>
            <a:ext cx="1726451" cy="913240"/>
          </a:xfrm>
          <a:prstGeom prst="flowChartProcess">
            <a:avLst/>
          </a:prstGeom>
          <a:solidFill>
            <a:schemeClr val="accent6">
              <a:lumMod val="60000"/>
              <a:lumOff val="40000"/>
            </a:schemeClr>
          </a:solidFill>
          <a:ln w="9525">
            <a:solidFill>
              <a:srgbClr val="FFFFFF"/>
            </a:solidFill>
            <a:miter lim="800000"/>
            <a:headEnd/>
            <a:tailEnd/>
          </a:ln>
          <a:effectLst>
            <a:outerShdw blurRad="41275" dist="25400" dir="5400000" algn="tl" rotWithShape="0">
              <a:srgbClr val="68686D">
                <a:alpha val="34998"/>
              </a:srgbClr>
            </a:outerShdw>
          </a:effectLst>
        </p:spPr>
        <p:txBody>
          <a:bodyPr anchor="ct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Student takes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 </a:t>
            </a:r>
            <a:r>
              <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Transition to QL/Stats </a:t>
            </a: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or </a:t>
            </a:r>
            <a:r>
              <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Transition to Tech Math, </a:t>
            </a: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depending on their pathway.</a:t>
            </a:r>
            <a:r>
              <a:rPr kumimoji="0" lang="en-US" sz="1000" b="0" i="0" u="none" strike="noStrike" kern="1200" cap="none" spc="0" normalizeH="0" baseline="30000" noProof="0" dirty="0">
                <a:ln>
                  <a:noFill/>
                </a:ln>
                <a:solidFill>
                  <a:prstClr val="black"/>
                </a:solidFill>
                <a:effectLst/>
                <a:uLnTx/>
                <a:uFillTx/>
                <a:latin typeface="Calibri" panose="020F0502020204030204"/>
                <a:ea typeface="MS PGothic" panose="020B0600070205080204" pitchFamily="34" charset="-128"/>
                <a:cs typeface="Arial"/>
              </a:rPr>
              <a:t>4</a:t>
            </a:r>
            <a:endPar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endParaRPr>
          </a:p>
        </p:txBody>
      </p:sp>
      <p:cxnSp>
        <p:nvCxnSpPr>
          <p:cNvPr id="116" name="Straight Arrow Connector 115">
            <a:extLst>
              <a:ext uri="{FF2B5EF4-FFF2-40B4-BE49-F238E27FC236}">
                <a16:creationId xmlns:a16="http://schemas.microsoft.com/office/drawing/2014/main" id="{F1485F58-E2B8-4BA6-B7FC-E03B4D1FCC30}"/>
              </a:ext>
            </a:extLst>
          </p:cNvPr>
          <p:cNvCxnSpPr>
            <a:cxnSpLocks/>
          </p:cNvCxnSpPr>
          <p:nvPr/>
        </p:nvCxnSpPr>
        <p:spPr>
          <a:xfrm flipH="1">
            <a:off x="5465238" y="5414847"/>
            <a:ext cx="530" cy="182880"/>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grpSp>
        <p:nvGrpSpPr>
          <p:cNvPr id="122" name="Group 121">
            <a:extLst>
              <a:ext uri="{FF2B5EF4-FFF2-40B4-BE49-F238E27FC236}">
                <a16:creationId xmlns:a16="http://schemas.microsoft.com/office/drawing/2014/main" id="{3C85333E-4A8F-452C-833D-9D9D4C170453}"/>
              </a:ext>
            </a:extLst>
          </p:cNvPr>
          <p:cNvGrpSpPr>
            <a:grpSpLocks/>
          </p:cNvGrpSpPr>
          <p:nvPr/>
        </p:nvGrpSpPr>
        <p:grpSpPr bwMode="auto">
          <a:xfrm>
            <a:off x="4892320" y="5603113"/>
            <a:ext cx="1150592" cy="1007412"/>
            <a:chOff x="6763061" y="3811142"/>
            <a:chExt cx="1200150" cy="1090613"/>
          </a:xfrm>
        </p:grpSpPr>
        <p:sp>
          <p:nvSpPr>
            <p:cNvPr id="123" name="Decision 51">
              <a:extLst>
                <a:ext uri="{FF2B5EF4-FFF2-40B4-BE49-F238E27FC236}">
                  <a16:creationId xmlns:a16="http://schemas.microsoft.com/office/drawing/2014/main" id="{70A3EDD9-50AA-4C8D-837E-F1BAD8B295AE}"/>
                </a:ext>
              </a:extLst>
            </p:cNvPr>
            <p:cNvSpPr>
              <a:spLocks noChangeArrowheads="1"/>
            </p:cNvSpPr>
            <p:nvPr/>
          </p:nvSpPr>
          <p:spPr bwMode="auto">
            <a:xfrm>
              <a:off x="6815117" y="3811142"/>
              <a:ext cx="1092200" cy="1090613"/>
            </a:xfrm>
            <a:prstGeom prst="flowChartDecision">
              <a:avLst/>
            </a:prstGeom>
            <a:solidFill>
              <a:schemeClr val="accent2"/>
            </a:solidFill>
            <a:ln w="9525">
              <a:solidFill>
                <a:srgbClr val="FFFFFF"/>
              </a:solidFill>
              <a:miter lim="800000"/>
              <a:headEnd/>
              <a:tailEnd/>
            </a:ln>
            <a:effectLst>
              <a:outerShdw blurRad="41275" dist="25400" dir="5400000" algn="tl" rotWithShape="0">
                <a:srgbClr val="68686D">
                  <a:alpha val="34998"/>
                </a:srgbClr>
              </a:outerShdw>
            </a:effectLst>
          </p:spPr>
          <p:txBody>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S PGothic" panose="020B0600070205080204" pitchFamily="34" charset="-128"/>
                <a:cs typeface="+mn-cs"/>
              </a:endParaRPr>
            </a:p>
          </p:txBody>
        </p:sp>
        <p:sp>
          <p:nvSpPr>
            <p:cNvPr id="124" name="TextBox 52">
              <a:extLst>
                <a:ext uri="{FF2B5EF4-FFF2-40B4-BE49-F238E27FC236}">
                  <a16:creationId xmlns:a16="http://schemas.microsoft.com/office/drawing/2014/main" id="{E3B77F51-29B1-4129-AFD4-77CDA4189617}"/>
                </a:ext>
              </a:extLst>
            </p:cNvPr>
            <p:cNvSpPr txBox="1"/>
            <p:nvPr/>
          </p:nvSpPr>
          <p:spPr bwMode="auto">
            <a:xfrm>
              <a:off x="6763061" y="4175802"/>
              <a:ext cx="1200150" cy="504791"/>
            </a:xfrm>
            <a:prstGeom prst="rect">
              <a:avLst/>
            </a:prstGeom>
            <a:noFill/>
          </p:spPr>
          <p:txBody>
            <a:bodyPr>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343437"/>
                  </a:solidFill>
                  <a:effectLst/>
                  <a:uLnTx/>
                  <a:uFillTx/>
                  <a:latin typeface="Calibri" panose="020F0502020204030204"/>
                  <a:ea typeface="MS PGothic" panose="020B0600070205080204" pitchFamily="34" charset="-128"/>
                  <a:cs typeface="Arial"/>
                </a:rPr>
                <a:t>Meets 1 or more prerequisite criteria?</a:t>
              </a:r>
            </a:p>
          </p:txBody>
        </p:sp>
      </p:grpSp>
      <p:cxnSp>
        <p:nvCxnSpPr>
          <p:cNvPr id="125" name="Straight Arrow Connector 124">
            <a:extLst>
              <a:ext uri="{FF2B5EF4-FFF2-40B4-BE49-F238E27FC236}">
                <a16:creationId xmlns:a16="http://schemas.microsoft.com/office/drawing/2014/main" id="{3C105CB8-E754-4952-8EF3-489F841987CC}"/>
              </a:ext>
            </a:extLst>
          </p:cNvPr>
          <p:cNvCxnSpPr>
            <a:cxnSpLocks/>
          </p:cNvCxnSpPr>
          <p:nvPr/>
        </p:nvCxnSpPr>
        <p:spPr>
          <a:xfrm>
            <a:off x="5729836" y="6336186"/>
            <a:ext cx="822960" cy="3175"/>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sp>
        <p:nvSpPr>
          <p:cNvPr id="143" name="TextBox 142">
            <a:extLst>
              <a:ext uri="{FF2B5EF4-FFF2-40B4-BE49-F238E27FC236}">
                <a16:creationId xmlns:a16="http://schemas.microsoft.com/office/drawing/2014/main" id="{12287EF4-13A0-4D9C-B5B2-6F330EA7034A}"/>
              </a:ext>
            </a:extLst>
          </p:cNvPr>
          <p:cNvSpPr txBox="1"/>
          <p:nvPr/>
        </p:nvSpPr>
        <p:spPr>
          <a:xfrm>
            <a:off x="6518118" y="1895036"/>
            <a:ext cx="1773908" cy="31393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30000" noProof="0" dirty="0">
                <a:ln>
                  <a:noFill/>
                </a:ln>
                <a:solidFill>
                  <a:prstClr val="black"/>
                </a:solidFill>
                <a:effectLst/>
                <a:uLnTx/>
                <a:uFillTx/>
                <a:latin typeface="Calibri" panose="020F0502020204030204"/>
                <a:ea typeface="+mn-ea"/>
                <a:cs typeface="+mn-cs"/>
              </a:rPr>
              <a:t>1</a:t>
            </a:r>
            <a:r>
              <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rPr>
              <a:t>School districts may adjust senior math placement based on end-of-junior year information such as grades, standardized test scores, etc.</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30000" noProof="0" dirty="0">
                <a:ln>
                  <a:noFill/>
                </a:ln>
                <a:solidFill>
                  <a:prstClr val="black"/>
                </a:solidFill>
                <a:effectLst/>
                <a:uLnTx/>
                <a:uFillTx/>
                <a:latin typeface="Calibri" panose="020F0502020204030204"/>
                <a:ea typeface="+mn-ea"/>
                <a:cs typeface="+mn-cs"/>
              </a:rPr>
              <a:t>2</a:t>
            </a:r>
            <a:r>
              <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rPr>
              <a:t>Seniors who want to take TM but have not completed the state math requirement are required to be concurrently enrolled in a course that will meet the state graduation requirement.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30000" noProof="0" dirty="0">
                <a:ln>
                  <a:noFill/>
                </a:ln>
                <a:solidFill>
                  <a:prstClr val="black"/>
                </a:solidFill>
                <a:effectLst/>
                <a:uLnTx/>
                <a:uFillTx/>
                <a:latin typeface="Calibri" panose="020F0502020204030204"/>
                <a:ea typeface="+mn-ea"/>
                <a:cs typeface="+mn-cs"/>
              </a:rPr>
              <a:t>3</a:t>
            </a:r>
            <a:r>
              <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rPr>
              <a:t>Seniors should use the QL/Stats pathway if they have not selected a pathway.</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30000" noProof="0" dirty="0">
                <a:ln>
                  <a:noFill/>
                </a:ln>
                <a:solidFill>
                  <a:prstClr val="black"/>
                </a:solidFill>
                <a:effectLst/>
                <a:uLnTx/>
                <a:uFillTx/>
                <a:latin typeface="Calibri" panose="020F0502020204030204"/>
                <a:ea typeface="+mn-ea"/>
                <a:cs typeface="+mn-cs"/>
              </a:rPr>
              <a:t>4</a:t>
            </a:r>
            <a:r>
              <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rPr>
              <a:t>Local policies may require students with PSAT/SAT of 300 or below to take a senior course other than TM.</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7" name="Process 69">
            <a:extLst>
              <a:ext uri="{FF2B5EF4-FFF2-40B4-BE49-F238E27FC236}">
                <a16:creationId xmlns:a16="http://schemas.microsoft.com/office/drawing/2014/main" id="{F93E6B8F-3CD9-4614-89C5-35BA696DE789}"/>
              </a:ext>
            </a:extLst>
          </p:cNvPr>
          <p:cNvSpPr>
            <a:spLocks noChangeArrowheads="1"/>
          </p:cNvSpPr>
          <p:nvPr/>
        </p:nvSpPr>
        <p:spPr bwMode="auto">
          <a:xfrm>
            <a:off x="6585864" y="6096650"/>
            <a:ext cx="1673491" cy="447212"/>
          </a:xfrm>
          <a:prstGeom prst="flowChartProcess">
            <a:avLst/>
          </a:prstGeom>
          <a:solidFill>
            <a:schemeClr val="accent6">
              <a:lumMod val="60000"/>
              <a:lumOff val="40000"/>
            </a:schemeClr>
          </a:solidFill>
          <a:ln w="9525">
            <a:solidFill>
              <a:srgbClr val="FFFFFF"/>
            </a:solidFill>
            <a:miter lim="800000"/>
            <a:headEnd/>
            <a:tailEnd/>
          </a:ln>
          <a:effectLst>
            <a:outerShdw blurRad="41275" dist="25400" dir="5400000" algn="tl" rotWithShape="0">
              <a:srgbClr val="68686D">
                <a:alpha val="34998"/>
              </a:srgbClr>
            </a:outerShdw>
          </a:effectLst>
        </p:spPr>
        <p:txBody>
          <a:bodyPr anchor="ct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Student takes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 </a:t>
            </a:r>
            <a:r>
              <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Transition to STEM</a:t>
            </a: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mn-cs"/>
              </a:rPr>
              <a:t>.</a:t>
            </a:r>
            <a:r>
              <a:rPr kumimoji="0" lang="en-US" sz="1000" b="0" i="0" u="none" strike="noStrike" kern="1200" cap="none" spc="0" normalizeH="0" baseline="30000" noProof="0" dirty="0">
                <a:ln>
                  <a:noFill/>
                </a:ln>
                <a:solidFill>
                  <a:prstClr val="black"/>
                </a:solidFill>
                <a:effectLst/>
                <a:uLnTx/>
                <a:uFillTx/>
                <a:latin typeface="Calibri" panose="020F0502020204030204" pitchFamily="34" charset="0"/>
                <a:ea typeface="MS PGothic" panose="020B0600070205080204" pitchFamily="34" charset="-128"/>
                <a:cs typeface="Arial"/>
              </a:rPr>
              <a:t>4</a:t>
            </a:r>
            <a:endPar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endParaRPr>
          </a:p>
        </p:txBody>
      </p:sp>
      <p:sp>
        <p:nvSpPr>
          <p:cNvPr id="139" name="Rectangle 138">
            <a:extLst>
              <a:ext uri="{FF2B5EF4-FFF2-40B4-BE49-F238E27FC236}">
                <a16:creationId xmlns:a16="http://schemas.microsoft.com/office/drawing/2014/main" id="{3C551AD2-2DD6-43CC-9F98-CAA438B339A0}"/>
              </a:ext>
            </a:extLst>
          </p:cNvPr>
          <p:cNvSpPr/>
          <p:nvPr/>
        </p:nvSpPr>
        <p:spPr>
          <a:xfrm>
            <a:off x="6040215" y="6081392"/>
            <a:ext cx="346075" cy="231775"/>
          </a:xfrm>
          <a:prstGeom prst="rect">
            <a:avLst/>
          </a:prstGeom>
        </p:spPr>
        <p:txBody>
          <a:bodyPr wrap="squar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Yes</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sp>
        <p:nvSpPr>
          <p:cNvPr id="140" name="Rectangle 139">
            <a:extLst>
              <a:ext uri="{FF2B5EF4-FFF2-40B4-BE49-F238E27FC236}">
                <a16:creationId xmlns:a16="http://schemas.microsoft.com/office/drawing/2014/main" id="{4C795AE5-7C86-4863-B5F6-3D41D11D1C6E}"/>
              </a:ext>
            </a:extLst>
          </p:cNvPr>
          <p:cNvSpPr/>
          <p:nvPr/>
        </p:nvSpPr>
        <p:spPr>
          <a:xfrm>
            <a:off x="6017676" y="5523953"/>
            <a:ext cx="319087" cy="230188"/>
          </a:xfrm>
          <a:prstGeom prst="rect">
            <a:avLst/>
          </a:prstGeom>
        </p:spPr>
        <p:txBody>
          <a:bodyPr wrap="non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No</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cxnSp>
        <p:nvCxnSpPr>
          <p:cNvPr id="146" name="Straight Arrow Connector 145">
            <a:extLst>
              <a:ext uri="{FF2B5EF4-FFF2-40B4-BE49-F238E27FC236}">
                <a16:creationId xmlns:a16="http://schemas.microsoft.com/office/drawing/2014/main" id="{C22CE952-1D7C-4B95-BC88-44E0C17BE2C8}"/>
              </a:ext>
            </a:extLst>
          </p:cNvPr>
          <p:cNvCxnSpPr>
            <a:cxnSpLocks/>
          </p:cNvCxnSpPr>
          <p:nvPr/>
        </p:nvCxnSpPr>
        <p:spPr>
          <a:xfrm flipV="1">
            <a:off x="5647152" y="5770344"/>
            <a:ext cx="914400" cy="1"/>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grpSp>
        <p:nvGrpSpPr>
          <p:cNvPr id="153" name="Group 152">
            <a:extLst>
              <a:ext uri="{FF2B5EF4-FFF2-40B4-BE49-F238E27FC236}">
                <a16:creationId xmlns:a16="http://schemas.microsoft.com/office/drawing/2014/main" id="{16655680-FF94-4CBD-9EB0-F76F6A741900}"/>
              </a:ext>
            </a:extLst>
          </p:cNvPr>
          <p:cNvGrpSpPr/>
          <p:nvPr/>
        </p:nvGrpSpPr>
        <p:grpSpPr>
          <a:xfrm>
            <a:off x="5821017" y="3916164"/>
            <a:ext cx="723404" cy="1274524"/>
            <a:chOff x="5821017" y="3916164"/>
            <a:chExt cx="723404" cy="1274524"/>
          </a:xfrm>
        </p:grpSpPr>
        <p:cxnSp>
          <p:nvCxnSpPr>
            <p:cNvPr id="148" name="Straight Arrow Connector 147">
              <a:extLst>
                <a:ext uri="{FF2B5EF4-FFF2-40B4-BE49-F238E27FC236}">
                  <a16:creationId xmlns:a16="http://schemas.microsoft.com/office/drawing/2014/main" id="{303DFF5F-B13F-4B06-97B7-FF26936B1286}"/>
                </a:ext>
              </a:extLst>
            </p:cNvPr>
            <p:cNvCxnSpPr>
              <a:cxnSpLocks/>
            </p:cNvCxnSpPr>
            <p:nvPr/>
          </p:nvCxnSpPr>
          <p:spPr>
            <a:xfrm>
              <a:off x="5827729" y="3916164"/>
              <a:ext cx="0" cy="365760"/>
            </a:xfrm>
            <a:prstGeom prst="straightConnector1">
              <a:avLst/>
            </a:prstGeom>
            <a:ln w="12700" cap="flat" cmpd="sng">
              <a:solidFill>
                <a:schemeClr val="bg2">
                  <a:lumMod val="50000"/>
                </a:schemeClr>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49" name="Straight Arrow Connector 148">
              <a:extLst>
                <a:ext uri="{FF2B5EF4-FFF2-40B4-BE49-F238E27FC236}">
                  <a16:creationId xmlns:a16="http://schemas.microsoft.com/office/drawing/2014/main" id="{EDAD15FB-3413-4D97-9F7B-4EB85EA775B4}"/>
                </a:ext>
              </a:extLst>
            </p:cNvPr>
            <p:cNvCxnSpPr>
              <a:cxnSpLocks/>
            </p:cNvCxnSpPr>
            <p:nvPr/>
          </p:nvCxnSpPr>
          <p:spPr>
            <a:xfrm rot="5400000">
              <a:off x="6003897" y="4094691"/>
              <a:ext cx="0" cy="365760"/>
            </a:xfrm>
            <a:prstGeom prst="straightConnector1">
              <a:avLst/>
            </a:prstGeom>
            <a:ln w="12700" cap="flat" cmpd="sng">
              <a:solidFill>
                <a:schemeClr val="bg2">
                  <a:lumMod val="50000"/>
                </a:schemeClr>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51" name="Straight Arrow Connector 150">
              <a:extLst>
                <a:ext uri="{FF2B5EF4-FFF2-40B4-BE49-F238E27FC236}">
                  <a16:creationId xmlns:a16="http://schemas.microsoft.com/office/drawing/2014/main" id="{A29A8035-16DE-4A7C-ACA0-C0B29A1E98E3}"/>
                </a:ext>
              </a:extLst>
            </p:cNvPr>
            <p:cNvCxnSpPr>
              <a:cxnSpLocks/>
            </p:cNvCxnSpPr>
            <p:nvPr/>
          </p:nvCxnSpPr>
          <p:spPr>
            <a:xfrm>
              <a:off x="6186777" y="4276288"/>
              <a:ext cx="0" cy="914400"/>
            </a:xfrm>
            <a:prstGeom prst="straightConnector1">
              <a:avLst/>
            </a:prstGeom>
            <a:ln w="12700" cap="flat" cmpd="sng">
              <a:solidFill>
                <a:schemeClr val="bg2">
                  <a:lumMod val="50000"/>
                </a:schemeClr>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52" name="Straight Arrow Connector 151">
              <a:extLst>
                <a:ext uri="{FF2B5EF4-FFF2-40B4-BE49-F238E27FC236}">
                  <a16:creationId xmlns:a16="http://schemas.microsoft.com/office/drawing/2014/main" id="{1503898E-A307-4522-82CD-AE73B9895A84}"/>
                </a:ext>
              </a:extLst>
            </p:cNvPr>
            <p:cNvCxnSpPr>
              <a:cxnSpLocks/>
            </p:cNvCxnSpPr>
            <p:nvPr/>
          </p:nvCxnSpPr>
          <p:spPr>
            <a:xfrm>
              <a:off x="6178661" y="5182970"/>
              <a:ext cx="365760" cy="3175"/>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grpSp>
      <p:cxnSp>
        <p:nvCxnSpPr>
          <p:cNvPr id="157" name="Straight Arrow Connector 156">
            <a:extLst>
              <a:ext uri="{FF2B5EF4-FFF2-40B4-BE49-F238E27FC236}">
                <a16:creationId xmlns:a16="http://schemas.microsoft.com/office/drawing/2014/main" id="{85D61E51-0850-4D7C-ADDB-684981699049}"/>
              </a:ext>
            </a:extLst>
          </p:cNvPr>
          <p:cNvCxnSpPr>
            <a:cxnSpLocks/>
          </p:cNvCxnSpPr>
          <p:nvPr/>
        </p:nvCxnSpPr>
        <p:spPr>
          <a:xfrm>
            <a:off x="5166962" y="3984651"/>
            <a:ext cx="0" cy="438912"/>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sp>
        <p:nvSpPr>
          <p:cNvPr id="35" name="Rectangle 34">
            <a:extLst>
              <a:ext uri="{FF2B5EF4-FFF2-40B4-BE49-F238E27FC236}">
                <a16:creationId xmlns:a16="http://schemas.microsoft.com/office/drawing/2014/main" id="{191F2E60-A44C-48B3-B6DC-0726EB5D2B04}"/>
              </a:ext>
            </a:extLst>
          </p:cNvPr>
          <p:cNvSpPr/>
          <p:nvPr/>
        </p:nvSpPr>
        <p:spPr>
          <a:xfrm>
            <a:off x="4861630" y="3943707"/>
            <a:ext cx="346075" cy="231775"/>
          </a:xfrm>
          <a:prstGeom prst="rect">
            <a:avLst/>
          </a:prstGeom>
        </p:spPr>
        <p:txBody>
          <a:bodyPr wrap="squar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Yes</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spTree>
    <p:extLst>
      <p:ext uri="{BB962C8B-B14F-4D97-AF65-F5344CB8AC3E}">
        <p14:creationId xmlns:p14="http://schemas.microsoft.com/office/powerpoint/2010/main" val="1587683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9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43">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5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65"/>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8"/>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72"/>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46"/>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107"/>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34"/>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99"/>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96"/>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143">
                                            <p:txEl>
                                              <p:pRg st="4" end="4"/>
                                            </p:txEl>
                                          </p:spTgt>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157"/>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35"/>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06"/>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116"/>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122"/>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nodeType="clickEffect">
                                  <p:stCondLst>
                                    <p:cond delay="0"/>
                                  </p:stCondLst>
                                  <p:childTnLst>
                                    <p:set>
                                      <p:cBhvr>
                                        <p:cTn id="108" dur="1" fill="hold">
                                          <p:stCondLst>
                                            <p:cond delay="0"/>
                                          </p:stCondLst>
                                        </p:cTn>
                                        <p:tgtEl>
                                          <p:spTgt spid="125"/>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139"/>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127"/>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nodeType="clickEffect">
                                  <p:stCondLst>
                                    <p:cond delay="0"/>
                                  </p:stCondLst>
                                  <p:childTnLst>
                                    <p:set>
                                      <p:cBhvr>
                                        <p:cTn id="116" dur="1" fill="hold">
                                          <p:stCondLst>
                                            <p:cond delay="0"/>
                                          </p:stCondLst>
                                        </p:cTn>
                                        <p:tgtEl>
                                          <p:spTgt spid="146"/>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140"/>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108"/>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nodeType="clickEffect">
                                  <p:stCondLst>
                                    <p:cond delay="0"/>
                                  </p:stCondLst>
                                  <p:childTnLst>
                                    <p:set>
                                      <p:cBhvr>
                                        <p:cTn id="124" dur="1" fill="hold">
                                          <p:stCondLst>
                                            <p:cond delay="0"/>
                                          </p:stCondLst>
                                        </p:cTn>
                                        <p:tgtEl>
                                          <p:spTgt spid="153"/>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105"/>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143"/>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nodeType="clickEffect">
                                  <p:stCondLst>
                                    <p:cond delay="0"/>
                                  </p:stCondLst>
                                  <p:childTnLst>
                                    <p:set>
                                      <p:cBhvr>
                                        <p:cTn id="134" dur="1" fill="hold">
                                          <p:stCondLst>
                                            <p:cond delay="0"/>
                                          </p:stCondLst>
                                        </p:cTn>
                                        <p:tgtEl>
                                          <p:spTgt spid="1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30" grpId="0" animBg="1"/>
      <p:bldP spid="34" grpId="0"/>
      <p:bldP spid="54" grpId="0"/>
      <p:bldP spid="56" grpId="0"/>
      <p:bldP spid="63" grpId="0"/>
      <p:bldP spid="72" grpId="0"/>
      <p:bldP spid="82" grpId="0" animBg="1"/>
      <p:bldP spid="92" grpId="0"/>
      <p:bldP spid="93" grpId="0" animBg="1"/>
      <p:bldP spid="105" grpId="0"/>
      <p:bldP spid="106" grpId="0" animBg="1"/>
      <p:bldP spid="108" grpId="0" animBg="1"/>
      <p:bldP spid="143" grpId="0"/>
      <p:bldP spid="127" grpId="0" animBg="1"/>
      <p:bldP spid="139" grpId="0"/>
      <p:bldP spid="140" grpId="0"/>
      <p:bldP spid="3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89E5EF2-148B-4C36-BEDB-7A9657EC47B7}"/>
              </a:ext>
            </a:extLst>
          </p:cNvPr>
          <p:cNvSpPr/>
          <p:nvPr/>
        </p:nvSpPr>
        <p:spPr bwMode="auto">
          <a:xfrm>
            <a:off x="846137" y="881429"/>
            <a:ext cx="1853536" cy="5763635"/>
          </a:xfrm>
          <a:prstGeom prst="rect">
            <a:avLst/>
          </a:prstGeom>
          <a:solidFill>
            <a:srgbClr val="759FAB">
              <a:alpha val="10000"/>
            </a:srgbClr>
          </a:solidFill>
          <a:ln>
            <a:noFill/>
          </a:ln>
        </p:spPr>
        <p:style>
          <a:lnRef idx="2">
            <a:schemeClr val="dk1"/>
          </a:lnRef>
          <a:fillRef idx="1">
            <a:schemeClr val="lt1"/>
          </a:fillRef>
          <a:effectRef idx="0">
            <a:schemeClr val="dk1"/>
          </a:effectRef>
          <a:fontRef idx="minor">
            <a:schemeClr val="dk1"/>
          </a:fontRef>
        </p:style>
        <p:txBody>
          <a:bodyPr anchor="ctr"/>
          <a:lstStyle>
            <a:defPPr>
              <a:defRPr lang="en-US"/>
            </a:defPPr>
            <a:lvl1pPr algn="l" defTabSz="457200" rtl="0" fontAlgn="base">
              <a:spcBef>
                <a:spcPct val="0"/>
              </a:spcBef>
              <a:spcAft>
                <a:spcPct val="0"/>
              </a:spcAft>
              <a:defRPr kern="1200">
                <a:solidFill>
                  <a:schemeClr val="dk1"/>
                </a:solidFill>
                <a:latin typeface="+mn-lt"/>
                <a:ea typeface="+mn-ea"/>
                <a:cs typeface="+mn-cs"/>
              </a:defRPr>
            </a:lvl1pPr>
            <a:lvl2pPr marL="457200" algn="l" defTabSz="457200" rtl="0" fontAlgn="base">
              <a:spcBef>
                <a:spcPct val="0"/>
              </a:spcBef>
              <a:spcAft>
                <a:spcPct val="0"/>
              </a:spcAft>
              <a:defRPr kern="1200">
                <a:solidFill>
                  <a:schemeClr val="dk1"/>
                </a:solidFill>
                <a:latin typeface="+mn-lt"/>
                <a:ea typeface="+mn-ea"/>
                <a:cs typeface="+mn-cs"/>
              </a:defRPr>
            </a:lvl2pPr>
            <a:lvl3pPr marL="914400" algn="l" defTabSz="457200" rtl="0" fontAlgn="base">
              <a:spcBef>
                <a:spcPct val="0"/>
              </a:spcBef>
              <a:spcAft>
                <a:spcPct val="0"/>
              </a:spcAft>
              <a:defRPr kern="1200">
                <a:solidFill>
                  <a:schemeClr val="dk1"/>
                </a:solidFill>
                <a:latin typeface="+mn-lt"/>
                <a:ea typeface="+mn-ea"/>
                <a:cs typeface="+mn-cs"/>
              </a:defRPr>
            </a:lvl3pPr>
            <a:lvl4pPr marL="1371600" algn="l" defTabSz="457200" rtl="0" fontAlgn="base">
              <a:spcBef>
                <a:spcPct val="0"/>
              </a:spcBef>
              <a:spcAft>
                <a:spcPct val="0"/>
              </a:spcAft>
              <a:defRPr kern="1200">
                <a:solidFill>
                  <a:schemeClr val="dk1"/>
                </a:solidFill>
                <a:latin typeface="+mn-lt"/>
                <a:ea typeface="+mn-ea"/>
                <a:cs typeface="+mn-cs"/>
              </a:defRPr>
            </a:lvl4pPr>
            <a:lvl5pPr marL="1828800" algn="l" defTabSz="457200"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Pentagon 4">
            <a:extLst>
              <a:ext uri="{FF2B5EF4-FFF2-40B4-BE49-F238E27FC236}">
                <a16:creationId xmlns:a16="http://schemas.microsoft.com/office/drawing/2014/main" id="{639581A7-74EC-45FE-A8CA-7432990336CE}"/>
              </a:ext>
            </a:extLst>
          </p:cNvPr>
          <p:cNvSpPr/>
          <p:nvPr/>
        </p:nvSpPr>
        <p:spPr bwMode="auto">
          <a:xfrm>
            <a:off x="846137" y="673468"/>
            <a:ext cx="7451725" cy="220662"/>
          </a:xfrm>
          <a:prstGeom prst="rect">
            <a:avLst/>
          </a:prstGeom>
          <a:solidFill>
            <a:srgbClr val="759FAB"/>
          </a:solidFill>
          <a:ln w="6350" cmpd="sng">
            <a:noFill/>
          </a:ln>
        </p:spPr>
        <p:style>
          <a:lnRef idx="0">
            <a:scrgbClr r="0" g="0" b="0"/>
          </a:lnRef>
          <a:fillRef idx="0">
            <a:scrgbClr r="0" g="0" b="0"/>
          </a:fillRef>
          <a:effectRef idx="0">
            <a:scrgbClr r="0" g="0" b="0"/>
          </a:effectRef>
          <a:fontRef idx="minor">
            <a:schemeClr val="lt1"/>
          </a:fontRef>
        </p:style>
        <p:txBody>
          <a:bodyPr lIns="64008" tIns="32004" rIns="16002" bIns="32004" spcCol="1270" anchor="ct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533400" rtl="0" eaLnBrk="1" fontAlgn="auto" latinLnBrk="0" hangingPunct="1">
              <a:lnSpc>
                <a:spcPct val="90000"/>
              </a:lnSpc>
              <a:spcBef>
                <a:spcPct val="0"/>
              </a:spcBef>
              <a:spcAft>
                <a:spcPct val="35000"/>
              </a:spcAft>
              <a:buClrTx/>
              <a:buSzTx/>
              <a:buFontTx/>
              <a:buNone/>
              <a:tabLst/>
              <a:defRPr/>
            </a:pPr>
            <a:endParaRPr kumimoji="0" lang="en-US" sz="1100" b="0" i="0" u="none" strike="noStrike" kern="1000" cap="none" spc="0" normalizeH="0" baseline="0" noProof="0" dirty="0">
              <a:ln>
                <a:noFill/>
              </a:ln>
              <a:solidFill>
                <a:prstClr val="white"/>
              </a:solidFill>
              <a:effectLst/>
              <a:uLnTx/>
              <a:uFillTx/>
              <a:latin typeface="Arial"/>
              <a:ea typeface="+mn-ea"/>
              <a:cs typeface="Arial"/>
            </a:endParaRPr>
          </a:p>
        </p:txBody>
      </p:sp>
      <p:sp>
        <p:nvSpPr>
          <p:cNvPr id="7" name="Pentagon 34">
            <a:extLst>
              <a:ext uri="{FF2B5EF4-FFF2-40B4-BE49-F238E27FC236}">
                <a16:creationId xmlns:a16="http://schemas.microsoft.com/office/drawing/2014/main" id="{2726B3A7-B9ED-4660-9BE4-8C7DC244DB89}"/>
              </a:ext>
            </a:extLst>
          </p:cNvPr>
          <p:cNvSpPr/>
          <p:nvPr/>
        </p:nvSpPr>
        <p:spPr bwMode="auto">
          <a:xfrm>
            <a:off x="2701924" y="673468"/>
            <a:ext cx="119063" cy="220662"/>
          </a:xfrm>
          <a:prstGeom prst="homePlate">
            <a:avLst/>
          </a:prstGeom>
          <a:ln>
            <a:noFill/>
          </a:ln>
        </p:spPr>
        <p:style>
          <a:lnRef idx="2">
            <a:schemeClr val="dk1"/>
          </a:lnRef>
          <a:fillRef idx="1">
            <a:schemeClr val="lt1"/>
          </a:fillRef>
          <a:effectRef idx="0">
            <a:schemeClr val="dk1"/>
          </a:effectRef>
          <a:fontRef idx="minor">
            <a:schemeClr val="dk1"/>
          </a:fontRef>
        </p:style>
        <p:txBody>
          <a:bodyPr anchor="ctr"/>
          <a:lstStyle>
            <a:defPPr>
              <a:defRPr lang="en-US"/>
            </a:defPPr>
            <a:lvl1pPr algn="l" defTabSz="457200" rtl="0" fontAlgn="base">
              <a:spcBef>
                <a:spcPct val="0"/>
              </a:spcBef>
              <a:spcAft>
                <a:spcPct val="0"/>
              </a:spcAft>
              <a:defRPr kern="1200">
                <a:solidFill>
                  <a:schemeClr val="dk1"/>
                </a:solidFill>
                <a:latin typeface="+mn-lt"/>
                <a:ea typeface="+mn-ea"/>
                <a:cs typeface="+mn-cs"/>
              </a:defRPr>
            </a:lvl1pPr>
            <a:lvl2pPr marL="457200" algn="l" defTabSz="457200" rtl="0" fontAlgn="base">
              <a:spcBef>
                <a:spcPct val="0"/>
              </a:spcBef>
              <a:spcAft>
                <a:spcPct val="0"/>
              </a:spcAft>
              <a:defRPr kern="1200">
                <a:solidFill>
                  <a:schemeClr val="dk1"/>
                </a:solidFill>
                <a:latin typeface="+mn-lt"/>
                <a:ea typeface="+mn-ea"/>
                <a:cs typeface="+mn-cs"/>
              </a:defRPr>
            </a:lvl2pPr>
            <a:lvl3pPr marL="914400" algn="l" defTabSz="457200" rtl="0" fontAlgn="base">
              <a:spcBef>
                <a:spcPct val="0"/>
              </a:spcBef>
              <a:spcAft>
                <a:spcPct val="0"/>
              </a:spcAft>
              <a:defRPr kern="1200">
                <a:solidFill>
                  <a:schemeClr val="dk1"/>
                </a:solidFill>
                <a:latin typeface="+mn-lt"/>
                <a:ea typeface="+mn-ea"/>
                <a:cs typeface="+mn-cs"/>
              </a:defRPr>
            </a:lvl3pPr>
            <a:lvl4pPr marL="1371600" algn="l" defTabSz="457200" rtl="0" fontAlgn="base">
              <a:spcBef>
                <a:spcPct val="0"/>
              </a:spcBef>
              <a:spcAft>
                <a:spcPct val="0"/>
              </a:spcAft>
              <a:defRPr kern="1200">
                <a:solidFill>
                  <a:schemeClr val="dk1"/>
                </a:solidFill>
                <a:latin typeface="+mn-lt"/>
                <a:ea typeface="+mn-ea"/>
                <a:cs typeface="+mn-cs"/>
              </a:defRPr>
            </a:lvl4pPr>
            <a:lvl5pPr marL="1828800" algn="l" defTabSz="457200"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xtBox 39">
            <a:extLst>
              <a:ext uri="{FF2B5EF4-FFF2-40B4-BE49-F238E27FC236}">
                <a16:creationId xmlns:a16="http://schemas.microsoft.com/office/drawing/2014/main" id="{C96E6C3B-3B94-4CCB-BF57-19B2A65BF973}"/>
              </a:ext>
            </a:extLst>
          </p:cNvPr>
          <p:cNvSpPr txBox="1"/>
          <p:nvPr/>
        </p:nvSpPr>
        <p:spPr bwMode="auto">
          <a:xfrm>
            <a:off x="846137" y="630605"/>
            <a:ext cx="1863725" cy="277813"/>
          </a:xfrm>
          <a:prstGeom prst="rect">
            <a:avLst/>
          </a:prstGeom>
          <a:noFill/>
        </p:spPr>
        <p:txBody>
          <a:bodyPr anchor="ctr">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000" cap="none" spc="50" normalizeH="0" baseline="0" noProof="0" dirty="0">
                <a:ln>
                  <a:noFill/>
                </a:ln>
                <a:solidFill>
                  <a:prstClr val="white"/>
                </a:solidFill>
                <a:effectLst/>
                <a:uLnTx/>
                <a:uFillTx/>
                <a:latin typeface="Calibri Light" panose="020F0302020204030204"/>
                <a:ea typeface="MS PGothic" panose="020B0600070205080204" pitchFamily="34" charset="-128"/>
                <a:cs typeface="Arial"/>
              </a:rPr>
              <a:t>Step 1</a:t>
            </a:r>
          </a:p>
        </p:txBody>
      </p:sp>
      <p:sp>
        <p:nvSpPr>
          <p:cNvPr id="9" name="Pentagon 43">
            <a:extLst>
              <a:ext uri="{FF2B5EF4-FFF2-40B4-BE49-F238E27FC236}">
                <a16:creationId xmlns:a16="http://schemas.microsoft.com/office/drawing/2014/main" id="{B25A41D9-9011-4C96-A197-BD2CA1F7CE3C}"/>
              </a:ext>
            </a:extLst>
          </p:cNvPr>
          <p:cNvSpPr/>
          <p:nvPr/>
        </p:nvSpPr>
        <p:spPr bwMode="auto">
          <a:xfrm>
            <a:off x="4565649" y="673468"/>
            <a:ext cx="119063" cy="220662"/>
          </a:xfrm>
          <a:prstGeom prst="homePlate">
            <a:avLst/>
          </a:prstGeom>
          <a:ln>
            <a:noFill/>
          </a:ln>
        </p:spPr>
        <p:style>
          <a:lnRef idx="2">
            <a:schemeClr val="dk1"/>
          </a:lnRef>
          <a:fillRef idx="1">
            <a:schemeClr val="lt1"/>
          </a:fillRef>
          <a:effectRef idx="0">
            <a:schemeClr val="dk1"/>
          </a:effectRef>
          <a:fontRef idx="minor">
            <a:schemeClr val="dk1"/>
          </a:fontRef>
        </p:style>
        <p:txBody>
          <a:bodyPr anchor="ctr"/>
          <a:lstStyle>
            <a:defPPr>
              <a:defRPr lang="en-US"/>
            </a:defPPr>
            <a:lvl1pPr algn="l" defTabSz="457200" rtl="0" fontAlgn="base">
              <a:spcBef>
                <a:spcPct val="0"/>
              </a:spcBef>
              <a:spcAft>
                <a:spcPct val="0"/>
              </a:spcAft>
              <a:defRPr kern="1200">
                <a:solidFill>
                  <a:schemeClr val="dk1"/>
                </a:solidFill>
                <a:latin typeface="+mn-lt"/>
                <a:ea typeface="+mn-ea"/>
                <a:cs typeface="+mn-cs"/>
              </a:defRPr>
            </a:lvl1pPr>
            <a:lvl2pPr marL="457200" algn="l" defTabSz="457200" rtl="0" fontAlgn="base">
              <a:spcBef>
                <a:spcPct val="0"/>
              </a:spcBef>
              <a:spcAft>
                <a:spcPct val="0"/>
              </a:spcAft>
              <a:defRPr kern="1200">
                <a:solidFill>
                  <a:schemeClr val="dk1"/>
                </a:solidFill>
                <a:latin typeface="+mn-lt"/>
                <a:ea typeface="+mn-ea"/>
                <a:cs typeface="+mn-cs"/>
              </a:defRPr>
            </a:lvl2pPr>
            <a:lvl3pPr marL="914400" algn="l" defTabSz="457200" rtl="0" fontAlgn="base">
              <a:spcBef>
                <a:spcPct val="0"/>
              </a:spcBef>
              <a:spcAft>
                <a:spcPct val="0"/>
              </a:spcAft>
              <a:defRPr kern="1200">
                <a:solidFill>
                  <a:schemeClr val="dk1"/>
                </a:solidFill>
                <a:latin typeface="+mn-lt"/>
                <a:ea typeface="+mn-ea"/>
                <a:cs typeface="+mn-cs"/>
              </a:defRPr>
            </a:lvl3pPr>
            <a:lvl4pPr marL="1371600" algn="l" defTabSz="457200" rtl="0" fontAlgn="base">
              <a:spcBef>
                <a:spcPct val="0"/>
              </a:spcBef>
              <a:spcAft>
                <a:spcPct val="0"/>
              </a:spcAft>
              <a:defRPr kern="1200">
                <a:solidFill>
                  <a:schemeClr val="dk1"/>
                </a:solidFill>
                <a:latin typeface="+mn-lt"/>
                <a:ea typeface="+mn-ea"/>
                <a:cs typeface="+mn-cs"/>
              </a:defRPr>
            </a:lvl4pPr>
            <a:lvl5pPr marL="1828800" algn="l" defTabSz="457200"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Pentagon 44">
            <a:extLst>
              <a:ext uri="{FF2B5EF4-FFF2-40B4-BE49-F238E27FC236}">
                <a16:creationId xmlns:a16="http://schemas.microsoft.com/office/drawing/2014/main" id="{5A20940A-8069-4D7C-B9BD-87423AE1E5E6}"/>
              </a:ext>
            </a:extLst>
          </p:cNvPr>
          <p:cNvSpPr/>
          <p:nvPr/>
        </p:nvSpPr>
        <p:spPr bwMode="auto">
          <a:xfrm>
            <a:off x="6427787" y="667118"/>
            <a:ext cx="123825" cy="227012"/>
          </a:xfrm>
          <a:prstGeom prst="homePlate">
            <a:avLst/>
          </a:prstGeom>
          <a:ln>
            <a:noFill/>
          </a:ln>
        </p:spPr>
        <p:style>
          <a:lnRef idx="2">
            <a:schemeClr val="dk1"/>
          </a:lnRef>
          <a:fillRef idx="1">
            <a:schemeClr val="lt1"/>
          </a:fillRef>
          <a:effectRef idx="0">
            <a:schemeClr val="dk1"/>
          </a:effectRef>
          <a:fontRef idx="minor">
            <a:schemeClr val="dk1"/>
          </a:fontRef>
        </p:style>
        <p:txBody>
          <a:bodyPr anchor="ctr"/>
          <a:lstStyle>
            <a:defPPr>
              <a:defRPr lang="en-US"/>
            </a:defPPr>
            <a:lvl1pPr algn="l" defTabSz="457200" rtl="0" fontAlgn="base">
              <a:spcBef>
                <a:spcPct val="0"/>
              </a:spcBef>
              <a:spcAft>
                <a:spcPct val="0"/>
              </a:spcAft>
              <a:defRPr kern="1200">
                <a:solidFill>
                  <a:schemeClr val="dk1"/>
                </a:solidFill>
                <a:latin typeface="+mn-lt"/>
                <a:ea typeface="+mn-ea"/>
                <a:cs typeface="+mn-cs"/>
              </a:defRPr>
            </a:lvl1pPr>
            <a:lvl2pPr marL="457200" algn="l" defTabSz="457200" rtl="0" fontAlgn="base">
              <a:spcBef>
                <a:spcPct val="0"/>
              </a:spcBef>
              <a:spcAft>
                <a:spcPct val="0"/>
              </a:spcAft>
              <a:defRPr kern="1200">
                <a:solidFill>
                  <a:schemeClr val="dk1"/>
                </a:solidFill>
                <a:latin typeface="+mn-lt"/>
                <a:ea typeface="+mn-ea"/>
                <a:cs typeface="+mn-cs"/>
              </a:defRPr>
            </a:lvl2pPr>
            <a:lvl3pPr marL="914400" algn="l" defTabSz="457200" rtl="0" fontAlgn="base">
              <a:spcBef>
                <a:spcPct val="0"/>
              </a:spcBef>
              <a:spcAft>
                <a:spcPct val="0"/>
              </a:spcAft>
              <a:defRPr kern="1200">
                <a:solidFill>
                  <a:schemeClr val="dk1"/>
                </a:solidFill>
                <a:latin typeface="+mn-lt"/>
                <a:ea typeface="+mn-ea"/>
                <a:cs typeface="+mn-cs"/>
              </a:defRPr>
            </a:lvl3pPr>
            <a:lvl4pPr marL="1371600" algn="l" defTabSz="457200" rtl="0" fontAlgn="base">
              <a:spcBef>
                <a:spcPct val="0"/>
              </a:spcBef>
              <a:spcAft>
                <a:spcPct val="0"/>
              </a:spcAft>
              <a:defRPr kern="1200">
                <a:solidFill>
                  <a:schemeClr val="dk1"/>
                </a:solidFill>
                <a:latin typeface="+mn-lt"/>
                <a:ea typeface="+mn-ea"/>
                <a:cs typeface="+mn-cs"/>
              </a:defRPr>
            </a:lvl4pPr>
            <a:lvl5pPr marL="1828800" algn="l" defTabSz="457200"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700DA1A4-EBA0-4621-A0B8-F29489477234}"/>
              </a:ext>
            </a:extLst>
          </p:cNvPr>
          <p:cNvSpPr/>
          <p:nvPr/>
        </p:nvSpPr>
        <p:spPr bwMode="auto">
          <a:xfrm>
            <a:off x="4565649" y="887779"/>
            <a:ext cx="1875352" cy="5757285"/>
          </a:xfrm>
          <a:prstGeom prst="rect">
            <a:avLst/>
          </a:prstGeom>
          <a:solidFill>
            <a:srgbClr val="759FAB">
              <a:alpha val="10000"/>
            </a:srgbClr>
          </a:solidFill>
          <a:ln>
            <a:noFill/>
          </a:ln>
        </p:spPr>
        <p:style>
          <a:lnRef idx="2">
            <a:schemeClr val="dk1"/>
          </a:lnRef>
          <a:fillRef idx="1">
            <a:schemeClr val="lt1"/>
          </a:fillRef>
          <a:effectRef idx="0">
            <a:schemeClr val="dk1"/>
          </a:effectRef>
          <a:fontRef idx="minor">
            <a:schemeClr val="dk1"/>
          </a:fontRef>
        </p:style>
        <p:txBody>
          <a:bodyPr anchor="ctr"/>
          <a:lstStyle>
            <a:defPPr>
              <a:defRPr lang="en-US"/>
            </a:defPPr>
            <a:lvl1pPr algn="l" defTabSz="457200" rtl="0" fontAlgn="base">
              <a:spcBef>
                <a:spcPct val="0"/>
              </a:spcBef>
              <a:spcAft>
                <a:spcPct val="0"/>
              </a:spcAft>
              <a:defRPr kern="1200">
                <a:solidFill>
                  <a:schemeClr val="dk1"/>
                </a:solidFill>
                <a:latin typeface="+mn-lt"/>
                <a:ea typeface="+mn-ea"/>
                <a:cs typeface="+mn-cs"/>
              </a:defRPr>
            </a:lvl1pPr>
            <a:lvl2pPr marL="457200" algn="l" defTabSz="457200" rtl="0" fontAlgn="base">
              <a:spcBef>
                <a:spcPct val="0"/>
              </a:spcBef>
              <a:spcAft>
                <a:spcPct val="0"/>
              </a:spcAft>
              <a:defRPr kern="1200">
                <a:solidFill>
                  <a:schemeClr val="dk1"/>
                </a:solidFill>
                <a:latin typeface="+mn-lt"/>
                <a:ea typeface="+mn-ea"/>
                <a:cs typeface="+mn-cs"/>
              </a:defRPr>
            </a:lvl2pPr>
            <a:lvl3pPr marL="914400" algn="l" defTabSz="457200" rtl="0" fontAlgn="base">
              <a:spcBef>
                <a:spcPct val="0"/>
              </a:spcBef>
              <a:spcAft>
                <a:spcPct val="0"/>
              </a:spcAft>
              <a:defRPr kern="1200">
                <a:solidFill>
                  <a:schemeClr val="dk1"/>
                </a:solidFill>
                <a:latin typeface="+mn-lt"/>
                <a:ea typeface="+mn-ea"/>
                <a:cs typeface="+mn-cs"/>
              </a:defRPr>
            </a:lvl3pPr>
            <a:lvl4pPr marL="1371600" algn="l" defTabSz="457200" rtl="0" fontAlgn="base">
              <a:spcBef>
                <a:spcPct val="0"/>
              </a:spcBef>
              <a:spcAft>
                <a:spcPct val="0"/>
              </a:spcAft>
              <a:defRPr kern="1200">
                <a:solidFill>
                  <a:schemeClr val="dk1"/>
                </a:solidFill>
                <a:latin typeface="+mn-lt"/>
                <a:ea typeface="+mn-ea"/>
                <a:cs typeface="+mn-cs"/>
              </a:defRPr>
            </a:lvl4pPr>
            <a:lvl5pPr marL="1828800" algn="l" defTabSz="457200"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130AD9E4-4DDF-4803-8DCC-893CF7066012}"/>
              </a:ext>
            </a:extLst>
          </p:cNvPr>
          <p:cNvSpPr/>
          <p:nvPr/>
        </p:nvSpPr>
        <p:spPr bwMode="auto">
          <a:xfrm rot="5400000">
            <a:off x="1616384" y="-96782"/>
            <a:ext cx="5971598" cy="7512096"/>
          </a:xfrm>
          <a:prstGeom prst="rect">
            <a:avLst/>
          </a:prstGeom>
          <a:noFill/>
          <a:ln w="6350" cmpd="sng">
            <a:solidFill>
              <a:srgbClr val="759FAB"/>
            </a:solidFill>
          </a:ln>
        </p:spPr>
        <p:style>
          <a:lnRef idx="2">
            <a:schemeClr val="dk1"/>
          </a:lnRef>
          <a:fillRef idx="1">
            <a:schemeClr val="lt1"/>
          </a:fillRef>
          <a:effectRef idx="0">
            <a:schemeClr val="dk1"/>
          </a:effectRef>
          <a:fontRef idx="minor">
            <a:schemeClr val="dk1"/>
          </a:fontRef>
        </p:style>
        <p:txBody>
          <a:bodyPr anchor="ctr"/>
          <a:lstStyle>
            <a:defPPr>
              <a:defRPr lang="en-US"/>
            </a:defPPr>
            <a:lvl1pPr algn="l" defTabSz="457200" rtl="0" fontAlgn="base">
              <a:spcBef>
                <a:spcPct val="0"/>
              </a:spcBef>
              <a:spcAft>
                <a:spcPct val="0"/>
              </a:spcAft>
              <a:defRPr kern="1200">
                <a:solidFill>
                  <a:schemeClr val="dk1"/>
                </a:solidFill>
                <a:latin typeface="+mn-lt"/>
                <a:ea typeface="+mn-ea"/>
                <a:cs typeface="+mn-cs"/>
              </a:defRPr>
            </a:lvl1pPr>
            <a:lvl2pPr marL="457200" algn="l" defTabSz="457200" rtl="0" fontAlgn="base">
              <a:spcBef>
                <a:spcPct val="0"/>
              </a:spcBef>
              <a:spcAft>
                <a:spcPct val="0"/>
              </a:spcAft>
              <a:defRPr kern="1200">
                <a:solidFill>
                  <a:schemeClr val="dk1"/>
                </a:solidFill>
                <a:latin typeface="+mn-lt"/>
                <a:ea typeface="+mn-ea"/>
                <a:cs typeface="+mn-cs"/>
              </a:defRPr>
            </a:lvl2pPr>
            <a:lvl3pPr marL="914400" algn="l" defTabSz="457200" rtl="0" fontAlgn="base">
              <a:spcBef>
                <a:spcPct val="0"/>
              </a:spcBef>
              <a:spcAft>
                <a:spcPct val="0"/>
              </a:spcAft>
              <a:defRPr kern="1200">
                <a:solidFill>
                  <a:schemeClr val="dk1"/>
                </a:solidFill>
                <a:latin typeface="+mn-lt"/>
                <a:ea typeface="+mn-ea"/>
                <a:cs typeface="+mn-cs"/>
              </a:defRPr>
            </a:lvl3pPr>
            <a:lvl4pPr marL="1371600" algn="l" defTabSz="457200" rtl="0" fontAlgn="base">
              <a:spcBef>
                <a:spcPct val="0"/>
              </a:spcBef>
              <a:spcAft>
                <a:spcPct val="0"/>
              </a:spcAft>
              <a:defRPr kern="1200">
                <a:solidFill>
                  <a:schemeClr val="dk1"/>
                </a:solidFill>
                <a:latin typeface="+mn-lt"/>
                <a:ea typeface="+mn-ea"/>
                <a:cs typeface="+mn-cs"/>
              </a:defRPr>
            </a:lvl4pPr>
            <a:lvl5pPr marL="1828800" algn="l" defTabSz="457200"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6" name="TextBox 33">
            <a:extLst>
              <a:ext uri="{FF2B5EF4-FFF2-40B4-BE49-F238E27FC236}">
                <a16:creationId xmlns:a16="http://schemas.microsoft.com/office/drawing/2014/main" id="{6417FAC7-E750-473C-A9A1-D01B4A6BC718}"/>
              </a:ext>
            </a:extLst>
          </p:cNvPr>
          <p:cNvSpPr txBox="1"/>
          <p:nvPr/>
        </p:nvSpPr>
        <p:spPr bwMode="auto">
          <a:xfrm>
            <a:off x="2801450" y="4236548"/>
            <a:ext cx="1617218" cy="2246769"/>
          </a:xfrm>
          <a:prstGeom prst="rect">
            <a:avLst/>
          </a:prstGeom>
          <a:solidFill>
            <a:schemeClr val="accent6">
              <a:lumMod val="60000"/>
              <a:lumOff val="40000"/>
            </a:schemeClr>
          </a:solidFill>
        </p:spPr>
        <p:txBody>
          <a:bodyPr wrap="squar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Student is considered </a:t>
            </a:r>
            <a:r>
              <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projected ready for college-level math </a:t>
            </a: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assuming a fourth year of math is taken.</a:t>
            </a:r>
          </a:p>
          <a:p>
            <a:pPr marL="0" marR="0" lvl="0" indent="0" algn="ctr" defTabSz="457200" rtl="0" eaLnBrk="1" fontAlgn="auto" latinLnBrk="0" hangingPunct="1">
              <a:lnSpc>
                <a:spcPct val="9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endParaRPr>
          </a:p>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Student is eligible for a course above TM.</a:t>
            </a:r>
          </a:p>
          <a:p>
            <a:pPr marL="0" marR="0" lvl="0" indent="0" algn="ctr" defTabSz="457200" rtl="0" eaLnBrk="1" fontAlgn="auto" latinLnBrk="0" hangingPunct="1">
              <a:lnSpc>
                <a:spcPct val="9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endParaRPr>
          </a:p>
          <a:p>
            <a:pPr marL="0" marR="0" lvl="0" indent="0" algn="l" defTabSz="457200" rtl="0" eaLnBrk="1" fontAlgn="auto" latinLnBrk="0" hangingPunct="1">
              <a:lnSpc>
                <a:spcPct val="90000"/>
              </a:lnSpc>
              <a:spcBef>
                <a:spcPts val="0"/>
              </a:spcBef>
              <a:spcAft>
                <a:spcPts val="600"/>
              </a:spcAft>
              <a:buClrTx/>
              <a:buSzTx/>
              <a:buFontTx/>
              <a:buNone/>
              <a:tabLst/>
              <a:defRPr/>
            </a:pPr>
            <a:r>
              <a:rPr kumimoji="0" lang="en-US" sz="1000" b="0" i="0" u="sng"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NOTES</a:t>
            </a: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a:t>
            </a:r>
          </a:p>
          <a:p>
            <a:pPr marL="112713" marR="0" lvl="0" indent="-112713" algn="l" defTabSz="457200" rtl="0" eaLnBrk="1" fontAlgn="auto" latinLnBrk="0" hangingPunct="1">
              <a:lnSpc>
                <a:spcPct val="90000"/>
              </a:lnSpc>
              <a:spcBef>
                <a:spcPts val="0"/>
              </a:spcBef>
              <a:spcAft>
                <a:spcPts val="0"/>
              </a:spcAft>
              <a:buClrTx/>
              <a:buSzTx/>
              <a:buFontTx/>
              <a:buAutoNum type="arabicPeriod"/>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Additional requirements may apply (e.g., dual credit, AP, etc.)</a:t>
            </a:r>
          </a:p>
          <a:p>
            <a:pPr marL="112713" marR="0" lvl="0" indent="-112713" algn="l" defTabSz="457200" rtl="0" eaLnBrk="1" fontAlgn="auto" latinLnBrk="0" hangingPunct="1">
              <a:lnSpc>
                <a:spcPct val="90000"/>
              </a:lnSpc>
              <a:spcBef>
                <a:spcPts val="0"/>
              </a:spcBef>
              <a:spcAft>
                <a:spcPts val="0"/>
              </a:spcAft>
              <a:buClrTx/>
              <a:buSzTx/>
              <a:buFontTx/>
              <a:buAutoNum type="arabicPeriod"/>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Student may take a TM course if they choose.</a:t>
            </a:r>
          </a:p>
        </p:txBody>
      </p:sp>
      <p:grpSp>
        <p:nvGrpSpPr>
          <p:cNvPr id="15" name="Group 14">
            <a:extLst>
              <a:ext uri="{FF2B5EF4-FFF2-40B4-BE49-F238E27FC236}">
                <a16:creationId xmlns:a16="http://schemas.microsoft.com/office/drawing/2014/main" id="{341A4BEC-1080-4F5C-8635-3DE38DCBE029}"/>
              </a:ext>
            </a:extLst>
          </p:cNvPr>
          <p:cNvGrpSpPr>
            <a:grpSpLocks/>
          </p:cNvGrpSpPr>
          <p:nvPr/>
        </p:nvGrpSpPr>
        <p:grpSpPr bwMode="auto">
          <a:xfrm>
            <a:off x="2948633" y="2272715"/>
            <a:ext cx="1399078" cy="1261322"/>
            <a:chOff x="6774181" y="3811142"/>
            <a:chExt cx="1200150" cy="1090613"/>
          </a:xfrm>
        </p:grpSpPr>
        <p:sp>
          <p:nvSpPr>
            <p:cNvPr id="43" name="Decision 51">
              <a:extLst>
                <a:ext uri="{FF2B5EF4-FFF2-40B4-BE49-F238E27FC236}">
                  <a16:creationId xmlns:a16="http://schemas.microsoft.com/office/drawing/2014/main" id="{B13D4EBB-38D8-4EBE-8F4C-4BC7DA8D375B}"/>
                </a:ext>
              </a:extLst>
            </p:cNvPr>
            <p:cNvSpPr>
              <a:spLocks noChangeArrowheads="1"/>
            </p:cNvSpPr>
            <p:nvPr/>
          </p:nvSpPr>
          <p:spPr bwMode="auto">
            <a:xfrm>
              <a:off x="6815117" y="3811142"/>
              <a:ext cx="1092200" cy="1090613"/>
            </a:xfrm>
            <a:prstGeom prst="flowChartDecision">
              <a:avLst/>
            </a:prstGeom>
            <a:solidFill>
              <a:schemeClr val="accent2"/>
            </a:solidFill>
            <a:ln w="9525">
              <a:solidFill>
                <a:srgbClr val="FFFFFF"/>
              </a:solidFill>
              <a:miter lim="800000"/>
              <a:headEnd/>
              <a:tailEnd/>
            </a:ln>
            <a:effectLst>
              <a:outerShdw blurRad="41275" dist="25400" dir="5400000" algn="tl" rotWithShape="0">
                <a:srgbClr val="68686D">
                  <a:alpha val="34998"/>
                </a:srgbClr>
              </a:outerShdw>
            </a:effectLst>
          </p:spPr>
          <p:txBody>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S PGothic" panose="020B0600070205080204" pitchFamily="34" charset="-128"/>
                <a:cs typeface="+mn-cs"/>
              </a:endParaRPr>
            </a:p>
          </p:txBody>
        </p:sp>
        <p:sp>
          <p:nvSpPr>
            <p:cNvPr id="44" name="TextBox 52">
              <a:extLst>
                <a:ext uri="{FF2B5EF4-FFF2-40B4-BE49-F238E27FC236}">
                  <a16:creationId xmlns:a16="http://schemas.microsoft.com/office/drawing/2014/main" id="{91FB9F4A-1F69-4EF6-8AB1-0BC2F978ADB3}"/>
                </a:ext>
              </a:extLst>
            </p:cNvPr>
            <p:cNvSpPr txBox="1"/>
            <p:nvPr/>
          </p:nvSpPr>
          <p:spPr bwMode="auto">
            <a:xfrm>
              <a:off x="6774181" y="4231326"/>
              <a:ext cx="1200150" cy="369332"/>
            </a:xfrm>
            <a:prstGeom prst="rect">
              <a:avLst/>
            </a:prstGeom>
            <a:noFill/>
          </p:spPr>
          <p:txBody>
            <a:bodyPr>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343437"/>
                  </a:solidFill>
                  <a:effectLst/>
                  <a:uLnTx/>
                  <a:uFillTx/>
                  <a:latin typeface="Calibri" panose="020F0502020204030204"/>
                  <a:ea typeface="MS PGothic" panose="020B0600070205080204" pitchFamily="34" charset="-128"/>
                  <a:cs typeface="Arial"/>
                </a:rPr>
                <a:t>Meets 2 or more indicators?</a:t>
              </a:r>
            </a:p>
          </p:txBody>
        </p:sp>
      </p:grpSp>
      <p:cxnSp>
        <p:nvCxnSpPr>
          <p:cNvPr id="17" name="Straight Arrow Connector 16">
            <a:extLst>
              <a:ext uri="{FF2B5EF4-FFF2-40B4-BE49-F238E27FC236}">
                <a16:creationId xmlns:a16="http://schemas.microsoft.com/office/drawing/2014/main" id="{2240DC9C-7C5F-4AD8-ADC4-8A80F052AB04}"/>
              </a:ext>
            </a:extLst>
          </p:cNvPr>
          <p:cNvCxnSpPr>
            <a:cxnSpLocks/>
          </p:cNvCxnSpPr>
          <p:nvPr/>
        </p:nvCxnSpPr>
        <p:spPr>
          <a:xfrm>
            <a:off x="2477407" y="1596054"/>
            <a:ext cx="549275" cy="3175"/>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a:extLst>
              <a:ext uri="{FF2B5EF4-FFF2-40B4-BE49-F238E27FC236}">
                <a16:creationId xmlns:a16="http://schemas.microsoft.com/office/drawing/2014/main" id="{CF35A450-DE83-4DB4-A765-E5AC4E740067}"/>
              </a:ext>
            </a:extLst>
          </p:cNvPr>
          <p:cNvCxnSpPr>
            <a:cxnSpLocks/>
          </p:cNvCxnSpPr>
          <p:nvPr/>
        </p:nvCxnSpPr>
        <p:spPr>
          <a:xfrm>
            <a:off x="3627251" y="3541973"/>
            <a:ext cx="0" cy="674687"/>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sp>
        <p:nvSpPr>
          <p:cNvPr id="27" name="TextBox 63">
            <a:extLst>
              <a:ext uri="{FF2B5EF4-FFF2-40B4-BE49-F238E27FC236}">
                <a16:creationId xmlns:a16="http://schemas.microsoft.com/office/drawing/2014/main" id="{750566C5-3C4F-428F-A506-4714CFF1C57C}"/>
              </a:ext>
            </a:extLst>
          </p:cNvPr>
          <p:cNvSpPr txBox="1"/>
          <p:nvPr/>
        </p:nvSpPr>
        <p:spPr bwMode="auto">
          <a:xfrm>
            <a:off x="4571999" y="627430"/>
            <a:ext cx="1863725" cy="276225"/>
          </a:xfrm>
          <a:prstGeom prst="rect">
            <a:avLst/>
          </a:prstGeom>
          <a:noFill/>
        </p:spPr>
        <p:txBody>
          <a:bodyPr anchor="ctr">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000" cap="none" spc="50" normalizeH="0" baseline="0" noProof="0" dirty="0">
                <a:ln>
                  <a:noFill/>
                </a:ln>
                <a:solidFill>
                  <a:prstClr val="white"/>
                </a:solidFill>
                <a:effectLst/>
                <a:uLnTx/>
                <a:uFillTx/>
                <a:latin typeface="Calibri Light" panose="020F0302020204030204"/>
                <a:ea typeface="MS PGothic" panose="020B0600070205080204" pitchFamily="34" charset="-128"/>
                <a:cs typeface="Arial"/>
              </a:rPr>
              <a:t>Step 3</a:t>
            </a:r>
          </a:p>
        </p:txBody>
      </p:sp>
      <p:sp>
        <p:nvSpPr>
          <p:cNvPr id="28" name="TextBox 64">
            <a:extLst>
              <a:ext uri="{FF2B5EF4-FFF2-40B4-BE49-F238E27FC236}">
                <a16:creationId xmlns:a16="http://schemas.microsoft.com/office/drawing/2014/main" id="{02AD1F17-4888-4F18-A080-F1A5F72BCBE8}"/>
              </a:ext>
            </a:extLst>
          </p:cNvPr>
          <p:cNvSpPr txBox="1"/>
          <p:nvPr/>
        </p:nvSpPr>
        <p:spPr bwMode="auto">
          <a:xfrm>
            <a:off x="6434137" y="627430"/>
            <a:ext cx="1863725" cy="276225"/>
          </a:xfrm>
          <a:prstGeom prst="rect">
            <a:avLst/>
          </a:prstGeom>
          <a:noFill/>
        </p:spPr>
        <p:txBody>
          <a:bodyPr anchor="ctr">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000" cap="none" spc="50" normalizeH="0" baseline="0" noProof="0" dirty="0">
                <a:ln>
                  <a:noFill/>
                </a:ln>
                <a:solidFill>
                  <a:prstClr val="white"/>
                </a:solidFill>
                <a:effectLst/>
                <a:uLnTx/>
                <a:uFillTx/>
                <a:latin typeface="Calibri Light" panose="020F0302020204030204"/>
                <a:ea typeface="MS PGothic" panose="020B0600070205080204" pitchFamily="34" charset="-128"/>
                <a:cs typeface="Arial"/>
              </a:rPr>
              <a:t>Step 4</a:t>
            </a:r>
          </a:p>
        </p:txBody>
      </p:sp>
      <p:sp>
        <p:nvSpPr>
          <p:cNvPr id="30" name="Process 69">
            <a:extLst>
              <a:ext uri="{FF2B5EF4-FFF2-40B4-BE49-F238E27FC236}">
                <a16:creationId xmlns:a16="http://schemas.microsoft.com/office/drawing/2014/main" id="{796AC196-25D3-40E0-9457-A9807232BA48}"/>
              </a:ext>
            </a:extLst>
          </p:cNvPr>
          <p:cNvSpPr>
            <a:spLocks noChangeArrowheads="1"/>
          </p:cNvSpPr>
          <p:nvPr/>
        </p:nvSpPr>
        <p:spPr bwMode="auto">
          <a:xfrm>
            <a:off x="3039299" y="1279833"/>
            <a:ext cx="1172565" cy="643933"/>
          </a:xfrm>
          <a:prstGeom prst="flowChartProcess">
            <a:avLst/>
          </a:prstGeom>
          <a:solidFill>
            <a:srgbClr val="759FAB"/>
          </a:solidFill>
          <a:ln w="9525">
            <a:solidFill>
              <a:srgbClr val="FFFFFF"/>
            </a:solidFill>
            <a:miter lim="800000"/>
            <a:headEnd/>
            <a:tailEnd/>
          </a:ln>
          <a:effectLst>
            <a:outerShdw blurRad="41275" dist="25400" dir="5400000" algn="tl" rotWithShape="0">
              <a:srgbClr val="68686D">
                <a:alpha val="34998"/>
              </a:srgbClr>
            </a:outerShdw>
          </a:effectLst>
        </p:spPr>
        <p:txBody>
          <a:bodyPr anchor="ct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Consider transitional math</a:t>
            </a:r>
          </a:p>
        </p:txBody>
      </p:sp>
      <p:sp>
        <p:nvSpPr>
          <p:cNvPr id="34" name="Rectangle 33">
            <a:extLst>
              <a:ext uri="{FF2B5EF4-FFF2-40B4-BE49-F238E27FC236}">
                <a16:creationId xmlns:a16="http://schemas.microsoft.com/office/drawing/2014/main" id="{D0C99AE4-7A34-4F07-81E5-5B5616BE942B}"/>
              </a:ext>
            </a:extLst>
          </p:cNvPr>
          <p:cNvSpPr/>
          <p:nvPr/>
        </p:nvSpPr>
        <p:spPr>
          <a:xfrm>
            <a:off x="4294534" y="2676769"/>
            <a:ext cx="319087" cy="230188"/>
          </a:xfrm>
          <a:prstGeom prst="rect">
            <a:avLst/>
          </a:prstGeom>
        </p:spPr>
        <p:txBody>
          <a:bodyPr wrap="non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No</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sp>
        <p:nvSpPr>
          <p:cNvPr id="35" name="Rectangle 34">
            <a:extLst>
              <a:ext uri="{FF2B5EF4-FFF2-40B4-BE49-F238E27FC236}">
                <a16:creationId xmlns:a16="http://schemas.microsoft.com/office/drawing/2014/main" id="{191F2E60-A44C-48B3-B6DC-0726EB5D2B04}"/>
              </a:ext>
            </a:extLst>
          </p:cNvPr>
          <p:cNvSpPr/>
          <p:nvPr/>
        </p:nvSpPr>
        <p:spPr>
          <a:xfrm>
            <a:off x="4861630" y="3943707"/>
            <a:ext cx="346075" cy="231775"/>
          </a:xfrm>
          <a:prstGeom prst="rect">
            <a:avLst/>
          </a:prstGeom>
        </p:spPr>
        <p:txBody>
          <a:bodyPr wrap="squar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Yes</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cxnSp>
        <p:nvCxnSpPr>
          <p:cNvPr id="49" name="Straight Arrow Connector 48">
            <a:extLst>
              <a:ext uri="{FF2B5EF4-FFF2-40B4-BE49-F238E27FC236}">
                <a16:creationId xmlns:a16="http://schemas.microsoft.com/office/drawing/2014/main" id="{9BA37AF6-7673-4E4E-99AF-93835A455766}"/>
              </a:ext>
            </a:extLst>
          </p:cNvPr>
          <p:cNvCxnSpPr>
            <a:cxnSpLocks/>
            <a:stCxn id="58" idx="2"/>
          </p:cNvCxnSpPr>
          <p:nvPr/>
        </p:nvCxnSpPr>
        <p:spPr>
          <a:xfrm flipH="1">
            <a:off x="1773278" y="2263373"/>
            <a:ext cx="530" cy="436665"/>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grpSp>
        <p:nvGrpSpPr>
          <p:cNvPr id="50" name="Group 49">
            <a:extLst>
              <a:ext uri="{FF2B5EF4-FFF2-40B4-BE49-F238E27FC236}">
                <a16:creationId xmlns:a16="http://schemas.microsoft.com/office/drawing/2014/main" id="{FD00D78A-1092-4D7C-8BB7-A2E99FCDF075}"/>
              </a:ext>
            </a:extLst>
          </p:cNvPr>
          <p:cNvGrpSpPr>
            <a:grpSpLocks/>
          </p:cNvGrpSpPr>
          <p:nvPr/>
        </p:nvGrpSpPr>
        <p:grpSpPr bwMode="auto">
          <a:xfrm>
            <a:off x="877437" y="2709582"/>
            <a:ext cx="1757720" cy="3428392"/>
            <a:chOff x="2635733" y="2531543"/>
            <a:chExt cx="1757720" cy="2963520"/>
          </a:xfrm>
        </p:grpSpPr>
        <p:sp>
          <p:nvSpPr>
            <p:cNvPr id="51" name="Process 32">
              <a:extLst>
                <a:ext uri="{FF2B5EF4-FFF2-40B4-BE49-F238E27FC236}">
                  <a16:creationId xmlns:a16="http://schemas.microsoft.com/office/drawing/2014/main" id="{758678E6-E372-496F-96BF-9041C72A2D5F}"/>
                </a:ext>
              </a:extLst>
            </p:cNvPr>
            <p:cNvSpPr>
              <a:spLocks noChangeArrowheads="1"/>
            </p:cNvSpPr>
            <p:nvPr/>
          </p:nvSpPr>
          <p:spPr bwMode="auto">
            <a:xfrm>
              <a:off x="2640853" y="2531543"/>
              <a:ext cx="1752600" cy="2963520"/>
            </a:xfrm>
            <a:prstGeom prst="flowChartProcess">
              <a:avLst/>
            </a:prstGeom>
            <a:solidFill>
              <a:srgbClr val="759FAB"/>
            </a:solidFill>
            <a:ln w="9525">
              <a:solidFill>
                <a:srgbClr val="FFFFFF"/>
              </a:solidFill>
              <a:miter lim="800000"/>
              <a:headEnd/>
              <a:tailEnd/>
            </a:ln>
            <a:effectLst>
              <a:outerShdw blurRad="41275" dist="25400" dir="5400000" algn="tl" rotWithShape="0">
                <a:srgbClr val="68686D">
                  <a:alpha val="34998"/>
                </a:srgbClr>
              </a:outerShdw>
            </a:effectLst>
          </p:spPr>
          <p:txBody>
            <a:bodyPr anchor="ct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S PGothic" panose="020B0600070205080204" pitchFamily="34" charset="-128"/>
                <a:cs typeface="+mn-cs"/>
              </a:endParaRPr>
            </a:p>
          </p:txBody>
        </p:sp>
        <p:sp>
          <p:nvSpPr>
            <p:cNvPr id="52" name="TextBox 33">
              <a:extLst>
                <a:ext uri="{FF2B5EF4-FFF2-40B4-BE49-F238E27FC236}">
                  <a16:creationId xmlns:a16="http://schemas.microsoft.com/office/drawing/2014/main" id="{32D50C87-7A7E-4C22-A7C2-F80E6A43D920}"/>
                </a:ext>
              </a:extLst>
            </p:cNvPr>
            <p:cNvSpPr txBox="1"/>
            <p:nvPr/>
          </p:nvSpPr>
          <p:spPr bwMode="auto">
            <a:xfrm>
              <a:off x="2635733" y="2607440"/>
              <a:ext cx="1725612" cy="2809422"/>
            </a:xfrm>
            <a:prstGeom prst="rect">
              <a:avLst/>
            </a:prstGeom>
            <a:noFill/>
          </p:spPr>
          <p:txBody>
            <a:bodyPr wrap="squar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Evaluate HS junior after first semester for projected readiness in college-level math</a:t>
              </a:r>
              <a:r>
                <a:rPr kumimoji="0" lang="en-US" sz="1000" b="0" i="0" u="none" strike="noStrike" kern="1200" cap="none" spc="0" normalizeH="0" baseline="30000" noProof="0" dirty="0">
                  <a:ln>
                    <a:noFill/>
                  </a:ln>
                  <a:solidFill>
                    <a:prstClr val="black"/>
                  </a:solidFill>
                  <a:effectLst/>
                  <a:uLnTx/>
                  <a:uFillTx/>
                  <a:latin typeface="Calibri" panose="020F0502020204030204"/>
                  <a:ea typeface="MS PGothic" panose="020B0600070205080204" pitchFamily="34" charset="-128"/>
                  <a:cs typeface="+mn-cs"/>
                </a:rPr>
                <a:t>1</a:t>
              </a:r>
              <a:endPar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endParaRPr>
            </a:p>
            <a:p>
              <a:pPr marL="0" marR="0" lvl="0" indent="0" algn="ctr" defTabSz="457200" rtl="0" eaLnBrk="1" fontAlgn="auto" latinLnBrk="0" hangingPunct="1">
                <a:lnSpc>
                  <a:spcPct val="90000"/>
                </a:lnSpc>
                <a:spcBef>
                  <a:spcPts val="0"/>
                </a:spcBef>
                <a:spcAft>
                  <a:spcPts val="0"/>
                </a:spcAft>
                <a:buClrTx/>
                <a:buSzTx/>
                <a:buFontTx/>
                <a:buNone/>
                <a:tabLst/>
                <a:defRPr/>
              </a:pPr>
              <a:endPar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endParaRP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1" i="0" u="sng"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Indicators</a:t>
              </a:r>
              <a:endPar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endParaRPr>
            </a:p>
            <a:p>
              <a:pPr marL="0" marR="0" lvl="0" indent="0" algn="l" defTabSz="457200" rtl="0" eaLnBrk="1" fontAlgn="auto" latinLnBrk="0" hangingPunct="1">
                <a:lnSpc>
                  <a:spcPct val="90000"/>
                </a:lnSpc>
                <a:spcBef>
                  <a:spcPts val="0"/>
                </a:spcBef>
                <a:spcAft>
                  <a:spcPts val="0"/>
                </a:spcAft>
                <a:buClrTx/>
                <a:buSzTx/>
                <a:buFontTx/>
                <a:buNone/>
                <a:tabLst/>
                <a:defRPr/>
              </a:pPr>
              <a:endPar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endParaRP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B or better in Algebra 2 </a:t>
              </a: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C or better in a course higher than Algebra 2 </a:t>
              </a: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GPA* ≥ 3.0</a:t>
              </a: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Math SAT or PSAT ≥ 530 or Math ACT ≥ 22 </a:t>
              </a: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Placement test score into college-level math at the partner CC</a:t>
              </a: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PARCC math score of 4 or 5 </a:t>
              </a: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Teacher and/or counselor recommendation of college-level math in the senior year</a:t>
              </a:r>
            </a:p>
            <a:p>
              <a:pPr marL="0" marR="0" lvl="0" indent="0" algn="l" defTabSz="457200" rtl="0" eaLnBrk="1" fontAlgn="auto" latinLnBrk="0" hangingPunct="1">
                <a:lnSpc>
                  <a:spcPct val="9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endParaRP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U</a:t>
              </a: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Arial"/>
                </a:rPr>
                <a:t>nweighted, cumulative GPA on 4.0 scale</a:t>
              </a:r>
              <a:endPar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endParaRPr>
            </a:p>
          </p:txBody>
        </p:sp>
      </p:grpSp>
      <p:sp>
        <p:nvSpPr>
          <p:cNvPr id="54" name="Rectangle 53">
            <a:extLst>
              <a:ext uri="{FF2B5EF4-FFF2-40B4-BE49-F238E27FC236}">
                <a16:creationId xmlns:a16="http://schemas.microsoft.com/office/drawing/2014/main" id="{14A12FCE-ABA9-400C-A470-646D87E75658}"/>
              </a:ext>
            </a:extLst>
          </p:cNvPr>
          <p:cNvSpPr/>
          <p:nvPr/>
        </p:nvSpPr>
        <p:spPr>
          <a:xfrm>
            <a:off x="1814716" y="2266996"/>
            <a:ext cx="346075" cy="231775"/>
          </a:xfrm>
          <a:prstGeom prst="rect">
            <a:avLst/>
          </a:prstGeom>
        </p:spPr>
        <p:txBody>
          <a:bodyPr wrap="non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Yes</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sp>
        <p:nvSpPr>
          <p:cNvPr id="56" name="Rectangle 55">
            <a:extLst>
              <a:ext uri="{FF2B5EF4-FFF2-40B4-BE49-F238E27FC236}">
                <a16:creationId xmlns:a16="http://schemas.microsoft.com/office/drawing/2014/main" id="{BE834715-ECC1-407A-826A-A598EBE8652E}"/>
              </a:ext>
            </a:extLst>
          </p:cNvPr>
          <p:cNvSpPr/>
          <p:nvPr/>
        </p:nvSpPr>
        <p:spPr>
          <a:xfrm>
            <a:off x="6142800" y="1313524"/>
            <a:ext cx="319087" cy="230188"/>
          </a:xfrm>
          <a:prstGeom prst="rect">
            <a:avLst/>
          </a:prstGeom>
        </p:spPr>
        <p:txBody>
          <a:bodyPr wrap="non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No</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grpSp>
        <p:nvGrpSpPr>
          <p:cNvPr id="57" name="Group 56">
            <a:extLst>
              <a:ext uri="{FF2B5EF4-FFF2-40B4-BE49-F238E27FC236}">
                <a16:creationId xmlns:a16="http://schemas.microsoft.com/office/drawing/2014/main" id="{ADF67786-B207-483B-9E99-30D0DB5A8EB6}"/>
              </a:ext>
            </a:extLst>
          </p:cNvPr>
          <p:cNvGrpSpPr>
            <a:grpSpLocks/>
          </p:cNvGrpSpPr>
          <p:nvPr/>
        </p:nvGrpSpPr>
        <p:grpSpPr bwMode="auto">
          <a:xfrm>
            <a:off x="1027551" y="927654"/>
            <a:ext cx="1504153" cy="1335719"/>
            <a:chOff x="6765786" y="3811142"/>
            <a:chExt cx="1200150" cy="1090613"/>
          </a:xfrm>
        </p:grpSpPr>
        <p:sp>
          <p:nvSpPr>
            <p:cNvPr id="58" name="Decision 51">
              <a:extLst>
                <a:ext uri="{FF2B5EF4-FFF2-40B4-BE49-F238E27FC236}">
                  <a16:creationId xmlns:a16="http://schemas.microsoft.com/office/drawing/2014/main" id="{A3F47B29-B9BD-4B34-A7A8-96103220936E}"/>
                </a:ext>
              </a:extLst>
            </p:cNvPr>
            <p:cNvSpPr>
              <a:spLocks noChangeArrowheads="1"/>
            </p:cNvSpPr>
            <p:nvPr/>
          </p:nvSpPr>
          <p:spPr bwMode="auto">
            <a:xfrm>
              <a:off x="6815117" y="3811142"/>
              <a:ext cx="1092200" cy="1090613"/>
            </a:xfrm>
            <a:prstGeom prst="flowChartDecision">
              <a:avLst/>
            </a:prstGeom>
            <a:solidFill>
              <a:schemeClr val="accent2"/>
            </a:solidFill>
            <a:ln w="9525">
              <a:solidFill>
                <a:srgbClr val="FFFFFF"/>
              </a:solidFill>
              <a:miter lim="800000"/>
              <a:headEnd/>
              <a:tailEnd/>
            </a:ln>
            <a:effectLst>
              <a:outerShdw blurRad="41275" dist="25400" dir="5400000" algn="tl" rotWithShape="0">
                <a:srgbClr val="68686D">
                  <a:alpha val="34998"/>
                </a:srgbClr>
              </a:outerShdw>
            </a:effectLst>
          </p:spPr>
          <p:txBody>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S PGothic" panose="020B0600070205080204" pitchFamily="34" charset="-128"/>
                <a:cs typeface="+mn-cs"/>
              </a:endParaRPr>
            </a:p>
          </p:txBody>
        </p:sp>
        <p:sp>
          <p:nvSpPr>
            <p:cNvPr id="59" name="TextBox 52">
              <a:extLst>
                <a:ext uri="{FF2B5EF4-FFF2-40B4-BE49-F238E27FC236}">
                  <a16:creationId xmlns:a16="http://schemas.microsoft.com/office/drawing/2014/main" id="{A7D894A0-2AC7-4954-8BF9-F130081A6E3A}"/>
                </a:ext>
              </a:extLst>
            </p:cNvPr>
            <p:cNvSpPr txBox="1"/>
            <p:nvPr/>
          </p:nvSpPr>
          <p:spPr bwMode="auto">
            <a:xfrm>
              <a:off x="6765786" y="4133450"/>
              <a:ext cx="1200150" cy="414643"/>
            </a:xfrm>
            <a:prstGeom prst="rect">
              <a:avLst/>
            </a:prstGeom>
            <a:noFill/>
          </p:spPr>
          <p:txBody>
            <a:bodyPr>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343437"/>
                  </a:solidFill>
                  <a:effectLst/>
                  <a:uLnTx/>
                  <a:uFillTx/>
                  <a:latin typeface="Calibri" panose="020F0502020204030204"/>
                  <a:ea typeface="MS PGothic" panose="020B0600070205080204" pitchFamily="34" charset="-128"/>
                  <a:cs typeface="Arial"/>
                </a:rPr>
                <a:t>Meets state HS graduation requirement (3 years of math)?</a:t>
              </a:r>
              <a:r>
                <a:rPr kumimoji="0" lang="en-US" sz="1000" b="0" i="0" u="none" strike="noStrike" kern="1200" cap="none" spc="0" normalizeH="0" baseline="30000" noProof="0" dirty="0">
                  <a:ln>
                    <a:noFill/>
                  </a:ln>
                  <a:solidFill>
                    <a:prstClr val="black"/>
                  </a:solidFill>
                  <a:effectLst/>
                  <a:uLnTx/>
                  <a:uFillTx/>
                  <a:latin typeface="Calibri" panose="020F0502020204030204" pitchFamily="34" charset="0"/>
                  <a:ea typeface="MS PGothic" panose="020B0600070205080204" pitchFamily="34" charset="-128"/>
                  <a:cs typeface="+mn-cs"/>
                </a:rPr>
                <a:t>1</a:t>
              </a:r>
              <a:endParaRPr kumimoji="0" lang="en-US" sz="1000" b="0" i="0" u="none" strike="noStrike" kern="1200" cap="none" spc="0" normalizeH="0" baseline="0" noProof="0" dirty="0">
                <a:ln>
                  <a:noFill/>
                </a:ln>
                <a:solidFill>
                  <a:srgbClr val="343437"/>
                </a:solidFill>
                <a:effectLst/>
                <a:uLnTx/>
                <a:uFillTx/>
                <a:latin typeface="Calibri" panose="020F0502020204030204"/>
                <a:ea typeface="MS PGothic" panose="020B0600070205080204" pitchFamily="34" charset="-128"/>
                <a:cs typeface="Arial"/>
              </a:endParaRPr>
            </a:p>
          </p:txBody>
        </p:sp>
      </p:grpSp>
      <p:sp>
        <p:nvSpPr>
          <p:cNvPr id="63" name="Rectangle 62">
            <a:extLst>
              <a:ext uri="{FF2B5EF4-FFF2-40B4-BE49-F238E27FC236}">
                <a16:creationId xmlns:a16="http://schemas.microsoft.com/office/drawing/2014/main" id="{99A32236-FC66-4F30-A8ED-62F355306F6D}"/>
              </a:ext>
            </a:extLst>
          </p:cNvPr>
          <p:cNvSpPr/>
          <p:nvPr/>
        </p:nvSpPr>
        <p:spPr>
          <a:xfrm>
            <a:off x="2457649" y="1332841"/>
            <a:ext cx="319087" cy="230188"/>
          </a:xfrm>
          <a:prstGeom prst="rect">
            <a:avLst/>
          </a:prstGeom>
        </p:spPr>
        <p:txBody>
          <a:bodyPr wrap="non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No</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cxnSp>
        <p:nvCxnSpPr>
          <p:cNvPr id="65" name="Straight Arrow Connector 64">
            <a:extLst>
              <a:ext uri="{FF2B5EF4-FFF2-40B4-BE49-F238E27FC236}">
                <a16:creationId xmlns:a16="http://schemas.microsoft.com/office/drawing/2014/main" id="{3FD2F64A-C3EC-466B-8C57-45B8392722E6}"/>
              </a:ext>
            </a:extLst>
          </p:cNvPr>
          <p:cNvCxnSpPr>
            <a:cxnSpLocks/>
          </p:cNvCxnSpPr>
          <p:nvPr/>
        </p:nvCxnSpPr>
        <p:spPr>
          <a:xfrm>
            <a:off x="2639109" y="2899954"/>
            <a:ext cx="365760" cy="0"/>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sp>
        <p:nvSpPr>
          <p:cNvPr id="72" name="Rectangle 71">
            <a:extLst>
              <a:ext uri="{FF2B5EF4-FFF2-40B4-BE49-F238E27FC236}">
                <a16:creationId xmlns:a16="http://schemas.microsoft.com/office/drawing/2014/main" id="{E60581AF-A3B0-4D5A-90B3-46807A6AB323}"/>
              </a:ext>
            </a:extLst>
          </p:cNvPr>
          <p:cNvSpPr/>
          <p:nvPr/>
        </p:nvSpPr>
        <p:spPr>
          <a:xfrm>
            <a:off x="3292790" y="3708662"/>
            <a:ext cx="346075" cy="231775"/>
          </a:xfrm>
          <a:prstGeom prst="rect">
            <a:avLst/>
          </a:prstGeom>
        </p:spPr>
        <p:txBody>
          <a:bodyPr wrap="non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Yes</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grpSp>
        <p:nvGrpSpPr>
          <p:cNvPr id="78" name="Group 77">
            <a:extLst>
              <a:ext uri="{FF2B5EF4-FFF2-40B4-BE49-F238E27FC236}">
                <a16:creationId xmlns:a16="http://schemas.microsoft.com/office/drawing/2014/main" id="{084077C3-97C7-4BA0-8219-60B80EA8CCC1}"/>
              </a:ext>
            </a:extLst>
          </p:cNvPr>
          <p:cNvGrpSpPr>
            <a:grpSpLocks/>
          </p:cNvGrpSpPr>
          <p:nvPr/>
        </p:nvGrpSpPr>
        <p:grpSpPr bwMode="auto">
          <a:xfrm>
            <a:off x="4786031" y="922568"/>
            <a:ext cx="1368859" cy="1335719"/>
            <a:chOff x="6815117" y="3811142"/>
            <a:chExt cx="1092200" cy="1090613"/>
          </a:xfrm>
        </p:grpSpPr>
        <p:sp>
          <p:nvSpPr>
            <p:cNvPr id="79" name="Decision 51">
              <a:extLst>
                <a:ext uri="{FF2B5EF4-FFF2-40B4-BE49-F238E27FC236}">
                  <a16:creationId xmlns:a16="http://schemas.microsoft.com/office/drawing/2014/main" id="{5354B17A-3E44-4DB8-ABC2-565D12ECEF8C}"/>
                </a:ext>
              </a:extLst>
            </p:cNvPr>
            <p:cNvSpPr>
              <a:spLocks noChangeArrowheads="1"/>
            </p:cNvSpPr>
            <p:nvPr/>
          </p:nvSpPr>
          <p:spPr bwMode="auto">
            <a:xfrm>
              <a:off x="6815117" y="3811142"/>
              <a:ext cx="1092200" cy="1090613"/>
            </a:xfrm>
            <a:prstGeom prst="flowChartDecision">
              <a:avLst/>
            </a:prstGeom>
            <a:solidFill>
              <a:schemeClr val="accent2"/>
            </a:solidFill>
            <a:ln w="9525">
              <a:solidFill>
                <a:srgbClr val="FFFFFF"/>
              </a:solidFill>
              <a:miter lim="800000"/>
              <a:headEnd/>
              <a:tailEnd/>
            </a:ln>
            <a:effectLst>
              <a:outerShdw blurRad="41275" dist="25400" dir="5400000" algn="tl" rotWithShape="0">
                <a:srgbClr val="68686D">
                  <a:alpha val="34998"/>
                </a:srgbClr>
              </a:outerShdw>
            </a:effectLst>
          </p:spPr>
          <p:txBody>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S PGothic" panose="020B0600070205080204" pitchFamily="34" charset="-128"/>
                <a:cs typeface="+mn-cs"/>
              </a:endParaRPr>
            </a:p>
          </p:txBody>
        </p:sp>
        <p:sp>
          <p:nvSpPr>
            <p:cNvPr id="80" name="TextBox 52">
              <a:extLst>
                <a:ext uri="{FF2B5EF4-FFF2-40B4-BE49-F238E27FC236}">
                  <a16:creationId xmlns:a16="http://schemas.microsoft.com/office/drawing/2014/main" id="{D8E27C8A-6D85-44E2-9FBB-CB78E85F045C}"/>
                </a:ext>
              </a:extLst>
            </p:cNvPr>
            <p:cNvSpPr txBox="1"/>
            <p:nvPr/>
          </p:nvSpPr>
          <p:spPr bwMode="auto">
            <a:xfrm>
              <a:off x="6865937" y="4190518"/>
              <a:ext cx="1023949" cy="414643"/>
            </a:xfrm>
            <a:prstGeom prst="rect">
              <a:avLst/>
            </a:prstGeom>
            <a:noFill/>
          </p:spPr>
          <p:txBody>
            <a:bodyPr wrap="squar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343437"/>
                  </a:solidFill>
                  <a:effectLst/>
                  <a:uLnTx/>
                  <a:uFillTx/>
                  <a:latin typeface="Calibri" panose="020F0502020204030204"/>
                  <a:ea typeface="MS PGothic" panose="020B0600070205080204" pitchFamily="34" charset="-128"/>
                  <a:cs typeface="Arial"/>
                </a:rPr>
                <a:t>Is student willing to take 2 math classes in senior year?</a:t>
              </a:r>
            </a:p>
          </p:txBody>
        </p:sp>
      </p:grpSp>
      <p:cxnSp>
        <p:nvCxnSpPr>
          <p:cNvPr id="81" name="Straight Arrow Connector 80">
            <a:extLst>
              <a:ext uri="{FF2B5EF4-FFF2-40B4-BE49-F238E27FC236}">
                <a16:creationId xmlns:a16="http://schemas.microsoft.com/office/drawing/2014/main" id="{AF93304F-AB74-46A1-84A6-366A69EFD614}"/>
              </a:ext>
            </a:extLst>
          </p:cNvPr>
          <p:cNvCxnSpPr>
            <a:cxnSpLocks/>
          </p:cNvCxnSpPr>
          <p:nvPr/>
        </p:nvCxnSpPr>
        <p:spPr>
          <a:xfrm flipV="1">
            <a:off x="6157135" y="1597641"/>
            <a:ext cx="438912" cy="1"/>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sp>
        <p:nvSpPr>
          <p:cNvPr id="82" name="Process 69">
            <a:extLst>
              <a:ext uri="{FF2B5EF4-FFF2-40B4-BE49-F238E27FC236}">
                <a16:creationId xmlns:a16="http://schemas.microsoft.com/office/drawing/2014/main" id="{7018B66D-78E5-46A2-BAFD-D74F04B84D53}"/>
              </a:ext>
            </a:extLst>
          </p:cNvPr>
          <p:cNvSpPr>
            <a:spLocks noChangeArrowheads="1"/>
          </p:cNvSpPr>
          <p:nvPr/>
        </p:nvSpPr>
        <p:spPr bwMode="auto">
          <a:xfrm>
            <a:off x="6614304" y="994855"/>
            <a:ext cx="1688675" cy="780197"/>
          </a:xfrm>
          <a:prstGeom prst="flowChartProcess">
            <a:avLst/>
          </a:prstGeom>
          <a:solidFill>
            <a:schemeClr val="accent6">
              <a:lumMod val="60000"/>
              <a:lumOff val="40000"/>
            </a:schemeClr>
          </a:solidFill>
          <a:ln w="9525">
            <a:solidFill>
              <a:srgbClr val="FFFFFF"/>
            </a:solidFill>
            <a:miter lim="800000"/>
            <a:headEnd/>
            <a:tailEnd/>
          </a:ln>
          <a:effectLst>
            <a:outerShdw blurRad="41275" dist="25400" dir="5400000" algn="tl" rotWithShape="0">
              <a:srgbClr val="68686D">
                <a:alpha val="34998"/>
              </a:srgbClr>
            </a:outerShdw>
          </a:effectLst>
        </p:spPr>
        <p:txBody>
          <a:bodyPr anchor="ct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Student takes a </a:t>
            </a:r>
            <a:r>
              <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non-TM class </a:t>
            </a: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during senior year to meet state graduation requirement.</a:t>
            </a:r>
          </a:p>
        </p:txBody>
      </p:sp>
      <p:cxnSp>
        <p:nvCxnSpPr>
          <p:cNvPr id="90" name="Straight Arrow Connector 89">
            <a:extLst>
              <a:ext uri="{FF2B5EF4-FFF2-40B4-BE49-F238E27FC236}">
                <a16:creationId xmlns:a16="http://schemas.microsoft.com/office/drawing/2014/main" id="{8BB5DEFB-B590-4CD1-BB1E-F449598DD499}"/>
              </a:ext>
            </a:extLst>
          </p:cNvPr>
          <p:cNvCxnSpPr>
            <a:cxnSpLocks/>
          </p:cNvCxnSpPr>
          <p:nvPr/>
        </p:nvCxnSpPr>
        <p:spPr>
          <a:xfrm>
            <a:off x="4246100" y="1597641"/>
            <a:ext cx="548640" cy="0"/>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cxnSp>
        <p:nvCxnSpPr>
          <p:cNvPr id="91" name="Straight Arrow Connector 90">
            <a:extLst>
              <a:ext uri="{FF2B5EF4-FFF2-40B4-BE49-F238E27FC236}">
                <a16:creationId xmlns:a16="http://schemas.microsoft.com/office/drawing/2014/main" id="{83915A8C-1297-4587-A4DE-EE5C73E69D16}"/>
              </a:ext>
            </a:extLst>
          </p:cNvPr>
          <p:cNvCxnSpPr>
            <a:cxnSpLocks/>
          </p:cNvCxnSpPr>
          <p:nvPr/>
        </p:nvCxnSpPr>
        <p:spPr>
          <a:xfrm flipH="1">
            <a:off x="5470460" y="2255633"/>
            <a:ext cx="530" cy="384048"/>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sp>
        <p:nvSpPr>
          <p:cNvPr id="92" name="Rectangle 91">
            <a:extLst>
              <a:ext uri="{FF2B5EF4-FFF2-40B4-BE49-F238E27FC236}">
                <a16:creationId xmlns:a16="http://schemas.microsoft.com/office/drawing/2014/main" id="{79087E6C-F3B0-4402-86C6-39908DF94131}"/>
              </a:ext>
            </a:extLst>
          </p:cNvPr>
          <p:cNvSpPr/>
          <p:nvPr/>
        </p:nvSpPr>
        <p:spPr>
          <a:xfrm>
            <a:off x="5455397" y="2264637"/>
            <a:ext cx="466432" cy="230832"/>
          </a:xfrm>
          <a:prstGeom prst="rect">
            <a:avLst/>
          </a:prstGeom>
        </p:spPr>
        <p:txBody>
          <a:bodyPr wrap="squar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Yes</a:t>
            </a:r>
            <a:r>
              <a:rPr kumimoji="0" lang="en-US" sz="900" b="0" i="0" u="none" strike="noStrike" kern="1200" cap="none" spc="0" normalizeH="0" baseline="30000" noProof="0" dirty="0">
                <a:ln>
                  <a:noFill/>
                </a:ln>
                <a:solidFill>
                  <a:prstClr val="black"/>
                </a:solidFill>
                <a:effectLst/>
                <a:uLnTx/>
                <a:uFillTx/>
                <a:latin typeface="Calibri" panose="020F0502020204030204" pitchFamily="34" charset="0"/>
                <a:ea typeface="MS PGothic" panose="020B0600070205080204" pitchFamily="34" charset="-128"/>
                <a:cs typeface="Arial"/>
              </a:rPr>
              <a:t>2</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sp>
        <p:nvSpPr>
          <p:cNvPr id="93" name="Process 69">
            <a:extLst>
              <a:ext uri="{FF2B5EF4-FFF2-40B4-BE49-F238E27FC236}">
                <a16:creationId xmlns:a16="http://schemas.microsoft.com/office/drawing/2014/main" id="{B024DDFE-D866-450F-85F1-5621EF117822}"/>
              </a:ext>
            </a:extLst>
          </p:cNvPr>
          <p:cNvSpPr>
            <a:spLocks noChangeArrowheads="1"/>
          </p:cNvSpPr>
          <p:nvPr/>
        </p:nvSpPr>
        <p:spPr bwMode="auto">
          <a:xfrm>
            <a:off x="4773319" y="2641560"/>
            <a:ext cx="1461084" cy="348871"/>
          </a:xfrm>
          <a:prstGeom prst="flowChartProcess">
            <a:avLst/>
          </a:prstGeom>
          <a:solidFill>
            <a:srgbClr val="759FAB"/>
          </a:solidFill>
          <a:ln w="9525">
            <a:solidFill>
              <a:srgbClr val="FFFFFF"/>
            </a:solidFill>
            <a:miter lim="800000"/>
            <a:headEnd/>
            <a:tailEnd/>
          </a:ln>
          <a:effectLst>
            <a:outerShdw blurRad="41275" dist="25400" dir="5400000" algn="tl" rotWithShape="0">
              <a:srgbClr val="68686D">
                <a:alpha val="34998"/>
              </a:srgbClr>
            </a:outerShdw>
          </a:effectLst>
        </p:spPr>
        <p:txBody>
          <a:bodyPr anchor="ct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Determine placement into transitional </a:t>
            </a: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Arial"/>
              </a:rPr>
              <a:t>math</a:t>
            </a:r>
            <a:endPar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endParaRPr>
          </a:p>
        </p:txBody>
      </p:sp>
      <p:sp>
        <p:nvSpPr>
          <p:cNvPr id="94" name="TextBox 93">
            <a:extLst>
              <a:ext uri="{FF2B5EF4-FFF2-40B4-BE49-F238E27FC236}">
                <a16:creationId xmlns:a16="http://schemas.microsoft.com/office/drawing/2014/main" id="{73D6EA7C-E5E7-48A6-8305-AC5B84C5D8E7}"/>
              </a:ext>
            </a:extLst>
          </p:cNvPr>
          <p:cNvSpPr txBox="1"/>
          <p:nvPr/>
        </p:nvSpPr>
        <p:spPr>
          <a:xfrm>
            <a:off x="343647" y="212935"/>
            <a:ext cx="545782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Decision Chart for Senior Math Placement</a:t>
            </a:r>
          </a:p>
        </p:txBody>
      </p:sp>
      <p:sp>
        <p:nvSpPr>
          <p:cNvPr id="95" name="TextBox 39">
            <a:extLst>
              <a:ext uri="{FF2B5EF4-FFF2-40B4-BE49-F238E27FC236}">
                <a16:creationId xmlns:a16="http://schemas.microsoft.com/office/drawing/2014/main" id="{DD306690-AB01-4D86-9A54-9209E42B55E2}"/>
              </a:ext>
            </a:extLst>
          </p:cNvPr>
          <p:cNvSpPr txBox="1"/>
          <p:nvPr/>
        </p:nvSpPr>
        <p:spPr bwMode="auto">
          <a:xfrm>
            <a:off x="2714624" y="626757"/>
            <a:ext cx="1863725" cy="277813"/>
          </a:xfrm>
          <a:prstGeom prst="rect">
            <a:avLst/>
          </a:prstGeom>
          <a:noFill/>
        </p:spPr>
        <p:txBody>
          <a:bodyPr anchor="ctr">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000" cap="none" spc="50" normalizeH="0" baseline="0" noProof="0" dirty="0">
                <a:ln>
                  <a:noFill/>
                </a:ln>
                <a:solidFill>
                  <a:prstClr val="white"/>
                </a:solidFill>
                <a:effectLst/>
                <a:uLnTx/>
                <a:uFillTx/>
                <a:latin typeface="Calibri Light" panose="020F0302020204030204"/>
                <a:ea typeface="MS PGothic" panose="020B0600070205080204" pitchFamily="34" charset="-128"/>
                <a:cs typeface="Arial"/>
              </a:rPr>
              <a:t>Step 2</a:t>
            </a:r>
          </a:p>
        </p:txBody>
      </p:sp>
      <p:grpSp>
        <p:nvGrpSpPr>
          <p:cNvPr id="96" name="Group 95">
            <a:extLst>
              <a:ext uri="{FF2B5EF4-FFF2-40B4-BE49-F238E27FC236}">
                <a16:creationId xmlns:a16="http://schemas.microsoft.com/office/drawing/2014/main" id="{6E5E1D32-4321-4A19-96EA-3B020FDE2E23}"/>
              </a:ext>
            </a:extLst>
          </p:cNvPr>
          <p:cNvGrpSpPr>
            <a:grpSpLocks/>
          </p:cNvGrpSpPr>
          <p:nvPr/>
        </p:nvGrpSpPr>
        <p:grpSpPr bwMode="auto">
          <a:xfrm>
            <a:off x="4878202" y="3179326"/>
            <a:ext cx="1200150" cy="1090612"/>
            <a:chOff x="6774181" y="3811142"/>
            <a:chExt cx="1200150" cy="1090613"/>
          </a:xfrm>
        </p:grpSpPr>
        <p:sp>
          <p:nvSpPr>
            <p:cNvPr id="97" name="Decision 51">
              <a:extLst>
                <a:ext uri="{FF2B5EF4-FFF2-40B4-BE49-F238E27FC236}">
                  <a16:creationId xmlns:a16="http://schemas.microsoft.com/office/drawing/2014/main" id="{BEFAFBFC-6B45-476F-80CE-1B4FB1AE4943}"/>
                </a:ext>
              </a:extLst>
            </p:cNvPr>
            <p:cNvSpPr>
              <a:spLocks noChangeArrowheads="1"/>
            </p:cNvSpPr>
            <p:nvPr/>
          </p:nvSpPr>
          <p:spPr bwMode="auto">
            <a:xfrm>
              <a:off x="6815117" y="3811142"/>
              <a:ext cx="1092200" cy="1090613"/>
            </a:xfrm>
            <a:prstGeom prst="flowChartDecision">
              <a:avLst/>
            </a:prstGeom>
            <a:solidFill>
              <a:schemeClr val="accent2"/>
            </a:solidFill>
            <a:ln w="9525">
              <a:solidFill>
                <a:srgbClr val="FFFFFF"/>
              </a:solidFill>
              <a:miter lim="800000"/>
              <a:headEnd/>
              <a:tailEnd/>
            </a:ln>
            <a:effectLst>
              <a:outerShdw blurRad="41275" dist="25400" dir="5400000" algn="tl" rotWithShape="0">
                <a:srgbClr val="68686D">
                  <a:alpha val="34998"/>
                </a:srgbClr>
              </a:outerShdw>
            </a:effectLst>
          </p:spPr>
          <p:txBody>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S PGothic" panose="020B0600070205080204" pitchFamily="34" charset="-128"/>
                <a:cs typeface="+mn-cs"/>
              </a:endParaRPr>
            </a:p>
          </p:txBody>
        </p:sp>
        <p:sp>
          <p:nvSpPr>
            <p:cNvPr id="98" name="TextBox 52">
              <a:extLst>
                <a:ext uri="{FF2B5EF4-FFF2-40B4-BE49-F238E27FC236}">
                  <a16:creationId xmlns:a16="http://schemas.microsoft.com/office/drawing/2014/main" id="{258C7728-6843-4A2F-959E-511CD409D53C}"/>
                </a:ext>
              </a:extLst>
            </p:cNvPr>
            <p:cNvSpPr txBox="1"/>
            <p:nvPr/>
          </p:nvSpPr>
          <p:spPr bwMode="auto">
            <a:xfrm>
              <a:off x="6774181" y="4231326"/>
              <a:ext cx="1200150" cy="507831"/>
            </a:xfrm>
            <a:prstGeom prst="rect">
              <a:avLst/>
            </a:prstGeom>
            <a:noFill/>
          </p:spPr>
          <p:txBody>
            <a:bodyPr>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343437"/>
                  </a:solidFill>
                  <a:effectLst/>
                  <a:uLnTx/>
                  <a:uFillTx/>
                  <a:latin typeface="Calibri" panose="020F0502020204030204"/>
                  <a:ea typeface="MS PGothic" panose="020B0600070205080204" pitchFamily="34" charset="-128"/>
                  <a:cs typeface="Arial"/>
                </a:rPr>
                <a:t>Needs Transition   to STEM?</a:t>
              </a:r>
              <a:r>
                <a:rPr kumimoji="0" lang="en-US" sz="1000" b="0" i="0" u="none" strike="noStrike" kern="1200" cap="none" spc="0" normalizeH="0" baseline="30000" noProof="0" dirty="0">
                  <a:ln>
                    <a:noFill/>
                  </a:ln>
                  <a:solidFill>
                    <a:srgbClr val="343437"/>
                  </a:solidFill>
                  <a:effectLst/>
                  <a:uLnTx/>
                  <a:uFillTx/>
                  <a:latin typeface="Calibri" panose="020F0502020204030204"/>
                  <a:ea typeface="MS PGothic" panose="020B0600070205080204" pitchFamily="34" charset="-128"/>
                  <a:cs typeface="Arial"/>
                </a:rPr>
                <a:t>3</a:t>
              </a:r>
              <a:endParaRPr kumimoji="0" lang="en-US" sz="10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a:p>
              <a:pPr marL="0" marR="0" lvl="0" indent="0" algn="ctr" defTabSz="457200" rtl="0" eaLnBrk="1" fontAlgn="auto" latinLnBrk="0" hangingPunct="1">
                <a:lnSpc>
                  <a:spcPct val="9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343437"/>
                </a:solidFill>
                <a:effectLst/>
                <a:uLnTx/>
                <a:uFillTx/>
                <a:latin typeface="Calibri" panose="020F0502020204030204"/>
                <a:ea typeface="MS PGothic" panose="020B0600070205080204" pitchFamily="34" charset="-128"/>
                <a:cs typeface="Arial"/>
              </a:endParaRPr>
            </a:p>
          </p:txBody>
        </p:sp>
      </p:grpSp>
      <p:cxnSp>
        <p:nvCxnSpPr>
          <p:cNvPr id="99" name="Straight Arrow Connector 98">
            <a:extLst>
              <a:ext uri="{FF2B5EF4-FFF2-40B4-BE49-F238E27FC236}">
                <a16:creationId xmlns:a16="http://schemas.microsoft.com/office/drawing/2014/main" id="{7C123289-374F-4AFB-AB64-E78077C4D9FA}"/>
              </a:ext>
            </a:extLst>
          </p:cNvPr>
          <p:cNvCxnSpPr>
            <a:cxnSpLocks/>
          </p:cNvCxnSpPr>
          <p:nvPr/>
        </p:nvCxnSpPr>
        <p:spPr>
          <a:xfrm flipH="1">
            <a:off x="5470460" y="3006842"/>
            <a:ext cx="530" cy="182880"/>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sp>
        <p:nvSpPr>
          <p:cNvPr id="105" name="Rectangle 104">
            <a:extLst>
              <a:ext uri="{FF2B5EF4-FFF2-40B4-BE49-F238E27FC236}">
                <a16:creationId xmlns:a16="http://schemas.microsoft.com/office/drawing/2014/main" id="{AC4F0038-1CD8-4793-BD49-29CE90F067D8}"/>
              </a:ext>
            </a:extLst>
          </p:cNvPr>
          <p:cNvSpPr/>
          <p:nvPr/>
        </p:nvSpPr>
        <p:spPr>
          <a:xfrm>
            <a:off x="5805376" y="3961499"/>
            <a:ext cx="319087" cy="230188"/>
          </a:xfrm>
          <a:prstGeom prst="rect">
            <a:avLst/>
          </a:prstGeom>
        </p:spPr>
        <p:txBody>
          <a:bodyPr wrap="non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No</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sp>
        <p:nvSpPr>
          <p:cNvPr id="106" name="Process 69">
            <a:extLst>
              <a:ext uri="{FF2B5EF4-FFF2-40B4-BE49-F238E27FC236}">
                <a16:creationId xmlns:a16="http://schemas.microsoft.com/office/drawing/2014/main" id="{0D608733-8F30-456D-8509-30D889B51747}"/>
              </a:ext>
            </a:extLst>
          </p:cNvPr>
          <p:cNvSpPr>
            <a:spLocks noChangeArrowheads="1"/>
          </p:cNvSpPr>
          <p:nvPr/>
        </p:nvSpPr>
        <p:spPr bwMode="auto">
          <a:xfrm>
            <a:off x="4571999" y="4418286"/>
            <a:ext cx="1439339" cy="982548"/>
          </a:xfrm>
          <a:prstGeom prst="flowChartProcess">
            <a:avLst/>
          </a:prstGeom>
          <a:solidFill>
            <a:srgbClr val="759FAB"/>
          </a:solidFill>
          <a:ln w="9525">
            <a:solidFill>
              <a:srgbClr val="FFFFFF"/>
            </a:solidFill>
            <a:miter lim="800000"/>
            <a:headEnd/>
            <a:tailEnd/>
          </a:ln>
          <a:effectLst>
            <a:outerShdw blurRad="41275" dist="25400" dir="5400000" algn="tl" rotWithShape="0">
              <a:srgbClr val="68686D">
                <a:alpha val="34998"/>
              </a:srgbClr>
            </a:outerShdw>
          </a:effectLst>
        </p:spPr>
        <p:txBody>
          <a:bodyPr anchor="t"/>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Evaluate STEM prerequisite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 B or better in Algebra 1 or a higher math course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 Math GPA </a:t>
            </a:r>
            <a:r>
              <a:rPr kumimoji="0" lang="en-US" sz="800" b="0" i="0" u="none" strike="noStrike" kern="1200" cap="none" spc="0" normalizeH="0" baseline="0" noProof="0" dirty="0">
                <a:ln>
                  <a:noFill/>
                </a:ln>
                <a:solidFill>
                  <a:srgbClr val="343437"/>
                </a:solidFill>
                <a:effectLst/>
                <a:uLnTx/>
                <a:uFillTx/>
                <a:latin typeface="Calibri" panose="020F0502020204030204" pitchFamily="34" charset="0"/>
                <a:ea typeface="MS PGothic" panose="020B0600070205080204" pitchFamily="34" charset="-128"/>
                <a:cs typeface="Arial"/>
              </a:rPr>
              <a:t>≥ </a:t>
            </a:r>
            <a:r>
              <a:rPr kumimoji="0" lang="en-US" sz="8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2.5 (out of 4.0)</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 Teacher verification of transitional college algebra prerequisite competencies</a:t>
            </a:r>
          </a:p>
        </p:txBody>
      </p:sp>
      <p:cxnSp>
        <p:nvCxnSpPr>
          <p:cNvPr id="107" name="Straight Arrow Connector 106">
            <a:extLst>
              <a:ext uri="{FF2B5EF4-FFF2-40B4-BE49-F238E27FC236}">
                <a16:creationId xmlns:a16="http://schemas.microsoft.com/office/drawing/2014/main" id="{9F28CC5D-5F0C-4E61-8226-C5DA380C4BF7}"/>
              </a:ext>
            </a:extLst>
          </p:cNvPr>
          <p:cNvCxnSpPr>
            <a:cxnSpLocks/>
          </p:cNvCxnSpPr>
          <p:nvPr/>
        </p:nvCxnSpPr>
        <p:spPr>
          <a:xfrm flipV="1">
            <a:off x="4265504" y="2899954"/>
            <a:ext cx="512064" cy="1"/>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sp>
        <p:nvSpPr>
          <p:cNvPr id="108" name="Process 69">
            <a:extLst>
              <a:ext uri="{FF2B5EF4-FFF2-40B4-BE49-F238E27FC236}">
                <a16:creationId xmlns:a16="http://schemas.microsoft.com/office/drawing/2014/main" id="{35A5CCA3-5AF8-430D-A3B9-4F5A0DE25CEA}"/>
              </a:ext>
            </a:extLst>
          </p:cNvPr>
          <p:cNvSpPr>
            <a:spLocks noChangeArrowheads="1"/>
          </p:cNvSpPr>
          <p:nvPr/>
        </p:nvSpPr>
        <p:spPr bwMode="auto">
          <a:xfrm>
            <a:off x="6576528" y="4994987"/>
            <a:ext cx="1726451" cy="913240"/>
          </a:xfrm>
          <a:prstGeom prst="flowChartProcess">
            <a:avLst/>
          </a:prstGeom>
          <a:solidFill>
            <a:schemeClr val="accent6">
              <a:lumMod val="60000"/>
              <a:lumOff val="40000"/>
            </a:schemeClr>
          </a:solidFill>
          <a:ln w="9525">
            <a:solidFill>
              <a:srgbClr val="FFFFFF"/>
            </a:solidFill>
            <a:miter lim="800000"/>
            <a:headEnd/>
            <a:tailEnd/>
          </a:ln>
          <a:effectLst>
            <a:outerShdw blurRad="41275" dist="25400" dir="5400000" algn="tl" rotWithShape="0">
              <a:srgbClr val="68686D">
                <a:alpha val="34998"/>
              </a:srgbClr>
            </a:outerShdw>
          </a:effectLst>
        </p:spPr>
        <p:txBody>
          <a:bodyPr anchor="ct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Student takes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 </a:t>
            </a:r>
            <a:r>
              <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Transition to QL/Stats </a:t>
            </a: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or </a:t>
            </a:r>
            <a:r>
              <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Transition to Tech Math, </a:t>
            </a: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depending on their pathway.</a:t>
            </a:r>
            <a:r>
              <a:rPr kumimoji="0" lang="en-US" sz="1000" b="0" i="0" u="none" strike="noStrike" kern="1200" cap="none" spc="0" normalizeH="0" baseline="30000" noProof="0" dirty="0">
                <a:ln>
                  <a:noFill/>
                </a:ln>
                <a:solidFill>
                  <a:prstClr val="black"/>
                </a:solidFill>
                <a:effectLst/>
                <a:uLnTx/>
                <a:uFillTx/>
                <a:latin typeface="Calibri" panose="020F0502020204030204"/>
                <a:ea typeface="MS PGothic" panose="020B0600070205080204" pitchFamily="34" charset="-128"/>
                <a:cs typeface="Arial"/>
              </a:rPr>
              <a:t>4</a:t>
            </a:r>
            <a:endPar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endParaRPr>
          </a:p>
        </p:txBody>
      </p:sp>
      <p:cxnSp>
        <p:nvCxnSpPr>
          <p:cNvPr id="116" name="Straight Arrow Connector 115">
            <a:extLst>
              <a:ext uri="{FF2B5EF4-FFF2-40B4-BE49-F238E27FC236}">
                <a16:creationId xmlns:a16="http://schemas.microsoft.com/office/drawing/2014/main" id="{F1485F58-E2B8-4BA6-B7FC-E03B4D1FCC30}"/>
              </a:ext>
            </a:extLst>
          </p:cNvPr>
          <p:cNvCxnSpPr>
            <a:cxnSpLocks/>
          </p:cNvCxnSpPr>
          <p:nvPr/>
        </p:nvCxnSpPr>
        <p:spPr>
          <a:xfrm flipH="1">
            <a:off x="5465238" y="5414847"/>
            <a:ext cx="530" cy="182880"/>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grpSp>
        <p:nvGrpSpPr>
          <p:cNvPr id="122" name="Group 121">
            <a:extLst>
              <a:ext uri="{FF2B5EF4-FFF2-40B4-BE49-F238E27FC236}">
                <a16:creationId xmlns:a16="http://schemas.microsoft.com/office/drawing/2014/main" id="{3C85333E-4A8F-452C-833D-9D9D4C170453}"/>
              </a:ext>
            </a:extLst>
          </p:cNvPr>
          <p:cNvGrpSpPr>
            <a:grpSpLocks/>
          </p:cNvGrpSpPr>
          <p:nvPr/>
        </p:nvGrpSpPr>
        <p:grpSpPr bwMode="auto">
          <a:xfrm>
            <a:off x="4892320" y="5603113"/>
            <a:ext cx="1150592" cy="1007412"/>
            <a:chOff x="6763061" y="3811142"/>
            <a:chExt cx="1200150" cy="1090613"/>
          </a:xfrm>
        </p:grpSpPr>
        <p:sp>
          <p:nvSpPr>
            <p:cNvPr id="123" name="Decision 51">
              <a:extLst>
                <a:ext uri="{FF2B5EF4-FFF2-40B4-BE49-F238E27FC236}">
                  <a16:creationId xmlns:a16="http://schemas.microsoft.com/office/drawing/2014/main" id="{70A3EDD9-50AA-4C8D-837E-F1BAD8B295AE}"/>
                </a:ext>
              </a:extLst>
            </p:cNvPr>
            <p:cNvSpPr>
              <a:spLocks noChangeArrowheads="1"/>
            </p:cNvSpPr>
            <p:nvPr/>
          </p:nvSpPr>
          <p:spPr bwMode="auto">
            <a:xfrm>
              <a:off x="6815117" y="3811142"/>
              <a:ext cx="1092200" cy="1090613"/>
            </a:xfrm>
            <a:prstGeom prst="flowChartDecision">
              <a:avLst/>
            </a:prstGeom>
            <a:solidFill>
              <a:schemeClr val="accent2"/>
            </a:solidFill>
            <a:ln w="9525">
              <a:solidFill>
                <a:srgbClr val="FFFFFF"/>
              </a:solidFill>
              <a:miter lim="800000"/>
              <a:headEnd/>
              <a:tailEnd/>
            </a:ln>
            <a:effectLst>
              <a:outerShdw blurRad="41275" dist="25400" dir="5400000" algn="tl" rotWithShape="0">
                <a:srgbClr val="68686D">
                  <a:alpha val="34998"/>
                </a:srgbClr>
              </a:outerShdw>
            </a:effectLst>
          </p:spPr>
          <p:txBody>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S PGothic" panose="020B0600070205080204" pitchFamily="34" charset="-128"/>
                <a:cs typeface="+mn-cs"/>
              </a:endParaRPr>
            </a:p>
          </p:txBody>
        </p:sp>
        <p:sp>
          <p:nvSpPr>
            <p:cNvPr id="124" name="TextBox 52">
              <a:extLst>
                <a:ext uri="{FF2B5EF4-FFF2-40B4-BE49-F238E27FC236}">
                  <a16:creationId xmlns:a16="http://schemas.microsoft.com/office/drawing/2014/main" id="{E3B77F51-29B1-4129-AFD4-77CDA4189617}"/>
                </a:ext>
              </a:extLst>
            </p:cNvPr>
            <p:cNvSpPr txBox="1"/>
            <p:nvPr/>
          </p:nvSpPr>
          <p:spPr bwMode="auto">
            <a:xfrm>
              <a:off x="6763061" y="4175802"/>
              <a:ext cx="1200150" cy="504791"/>
            </a:xfrm>
            <a:prstGeom prst="rect">
              <a:avLst/>
            </a:prstGeom>
            <a:noFill/>
          </p:spPr>
          <p:txBody>
            <a:bodyPr>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343437"/>
                  </a:solidFill>
                  <a:effectLst/>
                  <a:uLnTx/>
                  <a:uFillTx/>
                  <a:latin typeface="Calibri" panose="020F0502020204030204"/>
                  <a:ea typeface="MS PGothic" panose="020B0600070205080204" pitchFamily="34" charset="-128"/>
                  <a:cs typeface="Arial"/>
                </a:rPr>
                <a:t>Meets 1 or more prerequisite criteria?</a:t>
              </a:r>
            </a:p>
          </p:txBody>
        </p:sp>
      </p:grpSp>
      <p:cxnSp>
        <p:nvCxnSpPr>
          <p:cNvPr id="125" name="Straight Arrow Connector 124">
            <a:extLst>
              <a:ext uri="{FF2B5EF4-FFF2-40B4-BE49-F238E27FC236}">
                <a16:creationId xmlns:a16="http://schemas.microsoft.com/office/drawing/2014/main" id="{3C105CB8-E754-4952-8EF3-489F841987CC}"/>
              </a:ext>
            </a:extLst>
          </p:cNvPr>
          <p:cNvCxnSpPr>
            <a:cxnSpLocks/>
          </p:cNvCxnSpPr>
          <p:nvPr/>
        </p:nvCxnSpPr>
        <p:spPr>
          <a:xfrm>
            <a:off x="5729836" y="6336186"/>
            <a:ext cx="822960" cy="3175"/>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sp>
        <p:nvSpPr>
          <p:cNvPr id="127" name="Process 69">
            <a:extLst>
              <a:ext uri="{FF2B5EF4-FFF2-40B4-BE49-F238E27FC236}">
                <a16:creationId xmlns:a16="http://schemas.microsoft.com/office/drawing/2014/main" id="{F93E6B8F-3CD9-4614-89C5-35BA696DE789}"/>
              </a:ext>
            </a:extLst>
          </p:cNvPr>
          <p:cNvSpPr>
            <a:spLocks noChangeArrowheads="1"/>
          </p:cNvSpPr>
          <p:nvPr/>
        </p:nvSpPr>
        <p:spPr bwMode="auto">
          <a:xfrm>
            <a:off x="6585864" y="6096650"/>
            <a:ext cx="1673491" cy="447212"/>
          </a:xfrm>
          <a:prstGeom prst="flowChartProcess">
            <a:avLst/>
          </a:prstGeom>
          <a:solidFill>
            <a:schemeClr val="accent6">
              <a:lumMod val="60000"/>
              <a:lumOff val="40000"/>
            </a:schemeClr>
          </a:solidFill>
          <a:ln w="9525">
            <a:solidFill>
              <a:srgbClr val="FFFFFF"/>
            </a:solidFill>
            <a:miter lim="800000"/>
            <a:headEnd/>
            <a:tailEnd/>
          </a:ln>
          <a:effectLst>
            <a:outerShdw blurRad="41275" dist="25400" dir="5400000" algn="tl" rotWithShape="0">
              <a:srgbClr val="68686D">
                <a:alpha val="34998"/>
              </a:srgbClr>
            </a:outerShdw>
          </a:effectLst>
        </p:spPr>
        <p:txBody>
          <a:bodyPr anchor="ct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Student takes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 </a:t>
            </a:r>
            <a:r>
              <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Transition to STEM</a:t>
            </a: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mn-cs"/>
              </a:rPr>
              <a:t>.</a:t>
            </a:r>
            <a:r>
              <a:rPr kumimoji="0" lang="en-US" sz="1000" b="0" i="0" u="none" strike="noStrike" kern="1200" cap="none" spc="0" normalizeH="0" baseline="30000" noProof="0" dirty="0">
                <a:ln>
                  <a:noFill/>
                </a:ln>
                <a:solidFill>
                  <a:prstClr val="black"/>
                </a:solidFill>
                <a:effectLst/>
                <a:uLnTx/>
                <a:uFillTx/>
                <a:latin typeface="Calibri" panose="020F0502020204030204" pitchFamily="34" charset="0"/>
                <a:ea typeface="MS PGothic" panose="020B0600070205080204" pitchFamily="34" charset="-128"/>
                <a:cs typeface="Arial"/>
              </a:rPr>
              <a:t>4</a:t>
            </a:r>
            <a:endPar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endParaRPr>
          </a:p>
        </p:txBody>
      </p:sp>
      <p:sp>
        <p:nvSpPr>
          <p:cNvPr id="139" name="Rectangle 138">
            <a:extLst>
              <a:ext uri="{FF2B5EF4-FFF2-40B4-BE49-F238E27FC236}">
                <a16:creationId xmlns:a16="http://schemas.microsoft.com/office/drawing/2014/main" id="{3C551AD2-2DD6-43CC-9F98-CAA438B339A0}"/>
              </a:ext>
            </a:extLst>
          </p:cNvPr>
          <p:cNvSpPr/>
          <p:nvPr/>
        </p:nvSpPr>
        <p:spPr>
          <a:xfrm>
            <a:off x="6040215" y="6081392"/>
            <a:ext cx="346075" cy="231775"/>
          </a:xfrm>
          <a:prstGeom prst="rect">
            <a:avLst/>
          </a:prstGeom>
        </p:spPr>
        <p:txBody>
          <a:bodyPr wrap="squar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Yes</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sp>
        <p:nvSpPr>
          <p:cNvPr id="140" name="Rectangle 139">
            <a:extLst>
              <a:ext uri="{FF2B5EF4-FFF2-40B4-BE49-F238E27FC236}">
                <a16:creationId xmlns:a16="http://schemas.microsoft.com/office/drawing/2014/main" id="{4C795AE5-7C86-4863-B5F6-3D41D11D1C6E}"/>
              </a:ext>
            </a:extLst>
          </p:cNvPr>
          <p:cNvSpPr/>
          <p:nvPr/>
        </p:nvSpPr>
        <p:spPr>
          <a:xfrm>
            <a:off x="6017676" y="5523953"/>
            <a:ext cx="319087" cy="230188"/>
          </a:xfrm>
          <a:prstGeom prst="rect">
            <a:avLst/>
          </a:prstGeom>
        </p:spPr>
        <p:txBody>
          <a:bodyPr wrap="non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No</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sp>
        <p:nvSpPr>
          <p:cNvPr id="143" name="TextBox 142">
            <a:extLst>
              <a:ext uri="{FF2B5EF4-FFF2-40B4-BE49-F238E27FC236}">
                <a16:creationId xmlns:a16="http://schemas.microsoft.com/office/drawing/2014/main" id="{12287EF4-13A0-4D9C-B5B2-6F330EA7034A}"/>
              </a:ext>
            </a:extLst>
          </p:cNvPr>
          <p:cNvSpPr txBox="1"/>
          <p:nvPr/>
        </p:nvSpPr>
        <p:spPr>
          <a:xfrm>
            <a:off x="6518118" y="1895036"/>
            <a:ext cx="1773908" cy="31393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30000" noProof="0" dirty="0">
                <a:ln>
                  <a:noFill/>
                </a:ln>
                <a:solidFill>
                  <a:prstClr val="black"/>
                </a:solidFill>
                <a:effectLst/>
                <a:uLnTx/>
                <a:uFillTx/>
                <a:latin typeface="Calibri" panose="020F0502020204030204"/>
                <a:ea typeface="+mn-ea"/>
                <a:cs typeface="+mn-cs"/>
              </a:rPr>
              <a:t>1</a:t>
            </a:r>
            <a:r>
              <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rPr>
              <a:t>School districts may adjust senior math placement based on end-of-junior year information such as grades, standardized test scores, etc.</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30000" noProof="0" dirty="0">
                <a:ln>
                  <a:noFill/>
                </a:ln>
                <a:solidFill>
                  <a:prstClr val="black"/>
                </a:solidFill>
                <a:effectLst/>
                <a:uLnTx/>
                <a:uFillTx/>
                <a:latin typeface="Calibri" panose="020F0502020204030204"/>
                <a:ea typeface="+mn-ea"/>
                <a:cs typeface="+mn-cs"/>
              </a:rPr>
              <a:t>2</a:t>
            </a:r>
            <a:r>
              <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rPr>
              <a:t>Seniors who want to take TM but have not completed the state math requirement are required to be concurrently enrolled in a course that will meet the state graduation requirement.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30000" noProof="0" dirty="0">
                <a:ln>
                  <a:noFill/>
                </a:ln>
                <a:solidFill>
                  <a:prstClr val="black"/>
                </a:solidFill>
                <a:effectLst/>
                <a:uLnTx/>
                <a:uFillTx/>
                <a:latin typeface="Calibri" panose="020F0502020204030204"/>
                <a:ea typeface="+mn-ea"/>
                <a:cs typeface="+mn-cs"/>
              </a:rPr>
              <a:t>3</a:t>
            </a:r>
            <a:r>
              <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rPr>
              <a:t>Seniors should use the QL/Stats pathway if they have not selected a pathway.</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30000" noProof="0" dirty="0">
                <a:ln>
                  <a:noFill/>
                </a:ln>
                <a:solidFill>
                  <a:prstClr val="black"/>
                </a:solidFill>
                <a:effectLst/>
                <a:uLnTx/>
                <a:uFillTx/>
                <a:latin typeface="Calibri" panose="020F0502020204030204"/>
                <a:ea typeface="+mn-ea"/>
                <a:cs typeface="+mn-cs"/>
              </a:rPr>
              <a:t>4</a:t>
            </a:r>
            <a:r>
              <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rPr>
              <a:t>Local policies may require students with PSAT/SAT of 300 or below to take a senior course other than TM.</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46" name="Straight Arrow Connector 145">
            <a:extLst>
              <a:ext uri="{FF2B5EF4-FFF2-40B4-BE49-F238E27FC236}">
                <a16:creationId xmlns:a16="http://schemas.microsoft.com/office/drawing/2014/main" id="{C22CE952-1D7C-4B95-BC88-44E0C17BE2C8}"/>
              </a:ext>
            </a:extLst>
          </p:cNvPr>
          <p:cNvCxnSpPr>
            <a:cxnSpLocks/>
          </p:cNvCxnSpPr>
          <p:nvPr/>
        </p:nvCxnSpPr>
        <p:spPr>
          <a:xfrm flipV="1">
            <a:off x="5647152" y="5770344"/>
            <a:ext cx="914400" cy="1"/>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grpSp>
        <p:nvGrpSpPr>
          <p:cNvPr id="153" name="Group 152">
            <a:extLst>
              <a:ext uri="{FF2B5EF4-FFF2-40B4-BE49-F238E27FC236}">
                <a16:creationId xmlns:a16="http://schemas.microsoft.com/office/drawing/2014/main" id="{16655680-FF94-4CBD-9EB0-F76F6A741900}"/>
              </a:ext>
            </a:extLst>
          </p:cNvPr>
          <p:cNvGrpSpPr/>
          <p:nvPr/>
        </p:nvGrpSpPr>
        <p:grpSpPr>
          <a:xfrm>
            <a:off x="5821017" y="3916164"/>
            <a:ext cx="723404" cy="1274524"/>
            <a:chOff x="5821017" y="3916164"/>
            <a:chExt cx="723404" cy="1274524"/>
          </a:xfrm>
        </p:grpSpPr>
        <p:cxnSp>
          <p:nvCxnSpPr>
            <p:cNvPr id="148" name="Straight Arrow Connector 147">
              <a:extLst>
                <a:ext uri="{FF2B5EF4-FFF2-40B4-BE49-F238E27FC236}">
                  <a16:creationId xmlns:a16="http://schemas.microsoft.com/office/drawing/2014/main" id="{303DFF5F-B13F-4B06-97B7-FF26936B1286}"/>
                </a:ext>
              </a:extLst>
            </p:cNvPr>
            <p:cNvCxnSpPr>
              <a:cxnSpLocks/>
            </p:cNvCxnSpPr>
            <p:nvPr/>
          </p:nvCxnSpPr>
          <p:spPr>
            <a:xfrm>
              <a:off x="5827729" y="3916164"/>
              <a:ext cx="0" cy="365760"/>
            </a:xfrm>
            <a:prstGeom prst="straightConnector1">
              <a:avLst/>
            </a:prstGeom>
            <a:ln w="12700" cap="flat" cmpd="sng">
              <a:solidFill>
                <a:schemeClr val="bg2">
                  <a:lumMod val="50000"/>
                </a:schemeClr>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49" name="Straight Arrow Connector 148">
              <a:extLst>
                <a:ext uri="{FF2B5EF4-FFF2-40B4-BE49-F238E27FC236}">
                  <a16:creationId xmlns:a16="http://schemas.microsoft.com/office/drawing/2014/main" id="{EDAD15FB-3413-4D97-9F7B-4EB85EA775B4}"/>
                </a:ext>
              </a:extLst>
            </p:cNvPr>
            <p:cNvCxnSpPr>
              <a:cxnSpLocks/>
            </p:cNvCxnSpPr>
            <p:nvPr/>
          </p:nvCxnSpPr>
          <p:spPr>
            <a:xfrm rot="5400000">
              <a:off x="6003897" y="4094691"/>
              <a:ext cx="0" cy="365760"/>
            </a:xfrm>
            <a:prstGeom prst="straightConnector1">
              <a:avLst/>
            </a:prstGeom>
            <a:ln w="12700" cap="flat" cmpd="sng">
              <a:solidFill>
                <a:schemeClr val="bg2">
                  <a:lumMod val="50000"/>
                </a:schemeClr>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51" name="Straight Arrow Connector 150">
              <a:extLst>
                <a:ext uri="{FF2B5EF4-FFF2-40B4-BE49-F238E27FC236}">
                  <a16:creationId xmlns:a16="http://schemas.microsoft.com/office/drawing/2014/main" id="{A29A8035-16DE-4A7C-ACA0-C0B29A1E98E3}"/>
                </a:ext>
              </a:extLst>
            </p:cNvPr>
            <p:cNvCxnSpPr>
              <a:cxnSpLocks/>
            </p:cNvCxnSpPr>
            <p:nvPr/>
          </p:nvCxnSpPr>
          <p:spPr>
            <a:xfrm>
              <a:off x="6186777" y="4276288"/>
              <a:ext cx="0" cy="914400"/>
            </a:xfrm>
            <a:prstGeom prst="straightConnector1">
              <a:avLst/>
            </a:prstGeom>
            <a:ln w="12700" cap="flat" cmpd="sng">
              <a:solidFill>
                <a:schemeClr val="bg2">
                  <a:lumMod val="50000"/>
                </a:schemeClr>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52" name="Straight Arrow Connector 151">
              <a:extLst>
                <a:ext uri="{FF2B5EF4-FFF2-40B4-BE49-F238E27FC236}">
                  <a16:creationId xmlns:a16="http://schemas.microsoft.com/office/drawing/2014/main" id="{1503898E-A307-4522-82CD-AE73B9895A84}"/>
                </a:ext>
              </a:extLst>
            </p:cNvPr>
            <p:cNvCxnSpPr>
              <a:cxnSpLocks/>
            </p:cNvCxnSpPr>
            <p:nvPr/>
          </p:nvCxnSpPr>
          <p:spPr>
            <a:xfrm>
              <a:off x="6178661" y="5182970"/>
              <a:ext cx="365760" cy="3175"/>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grpSp>
      <p:cxnSp>
        <p:nvCxnSpPr>
          <p:cNvPr id="157" name="Straight Arrow Connector 156">
            <a:extLst>
              <a:ext uri="{FF2B5EF4-FFF2-40B4-BE49-F238E27FC236}">
                <a16:creationId xmlns:a16="http://schemas.microsoft.com/office/drawing/2014/main" id="{85D61E51-0850-4D7C-ADDB-684981699049}"/>
              </a:ext>
            </a:extLst>
          </p:cNvPr>
          <p:cNvCxnSpPr>
            <a:cxnSpLocks/>
          </p:cNvCxnSpPr>
          <p:nvPr/>
        </p:nvCxnSpPr>
        <p:spPr>
          <a:xfrm>
            <a:off x="5166962" y="3984651"/>
            <a:ext cx="0" cy="438912"/>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sp>
        <p:nvSpPr>
          <p:cNvPr id="3" name="Oval 2">
            <a:extLst>
              <a:ext uri="{FF2B5EF4-FFF2-40B4-BE49-F238E27FC236}">
                <a16:creationId xmlns:a16="http://schemas.microsoft.com/office/drawing/2014/main" id="{08D12F7E-A1BA-4937-925C-F6A75AFADC79}"/>
              </a:ext>
            </a:extLst>
          </p:cNvPr>
          <p:cNvSpPr/>
          <p:nvPr/>
        </p:nvSpPr>
        <p:spPr>
          <a:xfrm>
            <a:off x="539931" y="397602"/>
            <a:ext cx="8334102" cy="228276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a:extLst>
              <a:ext uri="{FF2B5EF4-FFF2-40B4-BE49-F238E27FC236}">
                <a16:creationId xmlns:a16="http://schemas.microsoft.com/office/drawing/2014/main" id="{9B699815-2A4B-431F-B601-B2F515F5B731}"/>
              </a:ext>
            </a:extLst>
          </p:cNvPr>
          <p:cNvSpPr txBox="1"/>
          <p:nvPr/>
        </p:nvSpPr>
        <p:spPr>
          <a:xfrm>
            <a:off x="4773319" y="55458"/>
            <a:ext cx="3830750" cy="584775"/>
          </a:xfrm>
          <a:prstGeom prst="rect">
            <a:avLst/>
          </a:prstGeom>
          <a:solidFill>
            <a:srgbClr val="FF0000"/>
          </a:solidFill>
        </p:spPr>
        <p:txBody>
          <a:bodyPr wrap="square" rtlCol="0">
            <a:spAutoFit/>
          </a:bodyPr>
          <a:lstStyle/>
          <a:p>
            <a:r>
              <a:rPr lang="en-US" sz="1600" dirty="0"/>
              <a:t>Case 1: Student won’t have 3 years of math at end of junior year.</a:t>
            </a:r>
          </a:p>
        </p:txBody>
      </p:sp>
    </p:spTree>
    <p:extLst>
      <p:ext uri="{BB962C8B-B14F-4D97-AF65-F5344CB8AC3E}">
        <p14:creationId xmlns:p14="http://schemas.microsoft.com/office/powerpoint/2010/main" val="4276417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89E5EF2-148B-4C36-BEDB-7A9657EC47B7}"/>
              </a:ext>
            </a:extLst>
          </p:cNvPr>
          <p:cNvSpPr/>
          <p:nvPr/>
        </p:nvSpPr>
        <p:spPr bwMode="auto">
          <a:xfrm>
            <a:off x="846137" y="881429"/>
            <a:ext cx="1853536" cy="5763635"/>
          </a:xfrm>
          <a:prstGeom prst="rect">
            <a:avLst/>
          </a:prstGeom>
          <a:solidFill>
            <a:srgbClr val="759FAB">
              <a:alpha val="10000"/>
            </a:srgbClr>
          </a:solidFill>
          <a:ln>
            <a:noFill/>
          </a:ln>
        </p:spPr>
        <p:style>
          <a:lnRef idx="2">
            <a:schemeClr val="dk1"/>
          </a:lnRef>
          <a:fillRef idx="1">
            <a:schemeClr val="lt1"/>
          </a:fillRef>
          <a:effectRef idx="0">
            <a:schemeClr val="dk1"/>
          </a:effectRef>
          <a:fontRef idx="minor">
            <a:schemeClr val="dk1"/>
          </a:fontRef>
        </p:style>
        <p:txBody>
          <a:bodyPr anchor="ctr"/>
          <a:lstStyle>
            <a:defPPr>
              <a:defRPr lang="en-US"/>
            </a:defPPr>
            <a:lvl1pPr algn="l" defTabSz="457200" rtl="0" fontAlgn="base">
              <a:spcBef>
                <a:spcPct val="0"/>
              </a:spcBef>
              <a:spcAft>
                <a:spcPct val="0"/>
              </a:spcAft>
              <a:defRPr kern="1200">
                <a:solidFill>
                  <a:schemeClr val="dk1"/>
                </a:solidFill>
                <a:latin typeface="+mn-lt"/>
                <a:ea typeface="+mn-ea"/>
                <a:cs typeface="+mn-cs"/>
              </a:defRPr>
            </a:lvl1pPr>
            <a:lvl2pPr marL="457200" algn="l" defTabSz="457200" rtl="0" fontAlgn="base">
              <a:spcBef>
                <a:spcPct val="0"/>
              </a:spcBef>
              <a:spcAft>
                <a:spcPct val="0"/>
              </a:spcAft>
              <a:defRPr kern="1200">
                <a:solidFill>
                  <a:schemeClr val="dk1"/>
                </a:solidFill>
                <a:latin typeface="+mn-lt"/>
                <a:ea typeface="+mn-ea"/>
                <a:cs typeface="+mn-cs"/>
              </a:defRPr>
            </a:lvl2pPr>
            <a:lvl3pPr marL="914400" algn="l" defTabSz="457200" rtl="0" fontAlgn="base">
              <a:spcBef>
                <a:spcPct val="0"/>
              </a:spcBef>
              <a:spcAft>
                <a:spcPct val="0"/>
              </a:spcAft>
              <a:defRPr kern="1200">
                <a:solidFill>
                  <a:schemeClr val="dk1"/>
                </a:solidFill>
                <a:latin typeface="+mn-lt"/>
                <a:ea typeface="+mn-ea"/>
                <a:cs typeface="+mn-cs"/>
              </a:defRPr>
            </a:lvl3pPr>
            <a:lvl4pPr marL="1371600" algn="l" defTabSz="457200" rtl="0" fontAlgn="base">
              <a:spcBef>
                <a:spcPct val="0"/>
              </a:spcBef>
              <a:spcAft>
                <a:spcPct val="0"/>
              </a:spcAft>
              <a:defRPr kern="1200">
                <a:solidFill>
                  <a:schemeClr val="dk1"/>
                </a:solidFill>
                <a:latin typeface="+mn-lt"/>
                <a:ea typeface="+mn-ea"/>
                <a:cs typeface="+mn-cs"/>
              </a:defRPr>
            </a:lvl4pPr>
            <a:lvl5pPr marL="1828800" algn="l" defTabSz="457200"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Pentagon 4">
            <a:extLst>
              <a:ext uri="{FF2B5EF4-FFF2-40B4-BE49-F238E27FC236}">
                <a16:creationId xmlns:a16="http://schemas.microsoft.com/office/drawing/2014/main" id="{639581A7-74EC-45FE-A8CA-7432990336CE}"/>
              </a:ext>
            </a:extLst>
          </p:cNvPr>
          <p:cNvSpPr/>
          <p:nvPr/>
        </p:nvSpPr>
        <p:spPr bwMode="auto">
          <a:xfrm>
            <a:off x="846137" y="673468"/>
            <a:ext cx="7451725" cy="220662"/>
          </a:xfrm>
          <a:prstGeom prst="rect">
            <a:avLst/>
          </a:prstGeom>
          <a:solidFill>
            <a:srgbClr val="759FAB"/>
          </a:solidFill>
          <a:ln w="6350" cmpd="sng">
            <a:noFill/>
          </a:ln>
        </p:spPr>
        <p:style>
          <a:lnRef idx="0">
            <a:scrgbClr r="0" g="0" b="0"/>
          </a:lnRef>
          <a:fillRef idx="0">
            <a:scrgbClr r="0" g="0" b="0"/>
          </a:fillRef>
          <a:effectRef idx="0">
            <a:scrgbClr r="0" g="0" b="0"/>
          </a:effectRef>
          <a:fontRef idx="minor">
            <a:schemeClr val="lt1"/>
          </a:fontRef>
        </p:style>
        <p:txBody>
          <a:bodyPr lIns="64008" tIns="32004" rIns="16002" bIns="32004" spcCol="1270" anchor="ct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533400" rtl="0" eaLnBrk="1" fontAlgn="auto" latinLnBrk="0" hangingPunct="1">
              <a:lnSpc>
                <a:spcPct val="90000"/>
              </a:lnSpc>
              <a:spcBef>
                <a:spcPct val="0"/>
              </a:spcBef>
              <a:spcAft>
                <a:spcPct val="35000"/>
              </a:spcAft>
              <a:buClrTx/>
              <a:buSzTx/>
              <a:buFontTx/>
              <a:buNone/>
              <a:tabLst/>
              <a:defRPr/>
            </a:pPr>
            <a:endParaRPr kumimoji="0" lang="en-US" sz="1100" b="0" i="0" u="none" strike="noStrike" kern="1000" cap="none" spc="0" normalizeH="0" baseline="0" noProof="0" dirty="0">
              <a:ln>
                <a:noFill/>
              </a:ln>
              <a:solidFill>
                <a:prstClr val="white"/>
              </a:solidFill>
              <a:effectLst/>
              <a:uLnTx/>
              <a:uFillTx/>
              <a:latin typeface="Arial"/>
              <a:ea typeface="+mn-ea"/>
              <a:cs typeface="Arial"/>
            </a:endParaRPr>
          </a:p>
        </p:txBody>
      </p:sp>
      <p:sp>
        <p:nvSpPr>
          <p:cNvPr id="7" name="Pentagon 34">
            <a:extLst>
              <a:ext uri="{FF2B5EF4-FFF2-40B4-BE49-F238E27FC236}">
                <a16:creationId xmlns:a16="http://schemas.microsoft.com/office/drawing/2014/main" id="{2726B3A7-B9ED-4660-9BE4-8C7DC244DB89}"/>
              </a:ext>
            </a:extLst>
          </p:cNvPr>
          <p:cNvSpPr/>
          <p:nvPr/>
        </p:nvSpPr>
        <p:spPr bwMode="auto">
          <a:xfrm>
            <a:off x="2701924" y="673468"/>
            <a:ext cx="119063" cy="220662"/>
          </a:xfrm>
          <a:prstGeom prst="homePlate">
            <a:avLst/>
          </a:prstGeom>
          <a:ln>
            <a:noFill/>
          </a:ln>
        </p:spPr>
        <p:style>
          <a:lnRef idx="2">
            <a:schemeClr val="dk1"/>
          </a:lnRef>
          <a:fillRef idx="1">
            <a:schemeClr val="lt1"/>
          </a:fillRef>
          <a:effectRef idx="0">
            <a:schemeClr val="dk1"/>
          </a:effectRef>
          <a:fontRef idx="minor">
            <a:schemeClr val="dk1"/>
          </a:fontRef>
        </p:style>
        <p:txBody>
          <a:bodyPr anchor="ctr"/>
          <a:lstStyle>
            <a:defPPr>
              <a:defRPr lang="en-US"/>
            </a:defPPr>
            <a:lvl1pPr algn="l" defTabSz="457200" rtl="0" fontAlgn="base">
              <a:spcBef>
                <a:spcPct val="0"/>
              </a:spcBef>
              <a:spcAft>
                <a:spcPct val="0"/>
              </a:spcAft>
              <a:defRPr kern="1200">
                <a:solidFill>
                  <a:schemeClr val="dk1"/>
                </a:solidFill>
                <a:latin typeface="+mn-lt"/>
                <a:ea typeface="+mn-ea"/>
                <a:cs typeface="+mn-cs"/>
              </a:defRPr>
            </a:lvl1pPr>
            <a:lvl2pPr marL="457200" algn="l" defTabSz="457200" rtl="0" fontAlgn="base">
              <a:spcBef>
                <a:spcPct val="0"/>
              </a:spcBef>
              <a:spcAft>
                <a:spcPct val="0"/>
              </a:spcAft>
              <a:defRPr kern="1200">
                <a:solidFill>
                  <a:schemeClr val="dk1"/>
                </a:solidFill>
                <a:latin typeface="+mn-lt"/>
                <a:ea typeface="+mn-ea"/>
                <a:cs typeface="+mn-cs"/>
              </a:defRPr>
            </a:lvl2pPr>
            <a:lvl3pPr marL="914400" algn="l" defTabSz="457200" rtl="0" fontAlgn="base">
              <a:spcBef>
                <a:spcPct val="0"/>
              </a:spcBef>
              <a:spcAft>
                <a:spcPct val="0"/>
              </a:spcAft>
              <a:defRPr kern="1200">
                <a:solidFill>
                  <a:schemeClr val="dk1"/>
                </a:solidFill>
                <a:latin typeface="+mn-lt"/>
                <a:ea typeface="+mn-ea"/>
                <a:cs typeface="+mn-cs"/>
              </a:defRPr>
            </a:lvl3pPr>
            <a:lvl4pPr marL="1371600" algn="l" defTabSz="457200" rtl="0" fontAlgn="base">
              <a:spcBef>
                <a:spcPct val="0"/>
              </a:spcBef>
              <a:spcAft>
                <a:spcPct val="0"/>
              </a:spcAft>
              <a:defRPr kern="1200">
                <a:solidFill>
                  <a:schemeClr val="dk1"/>
                </a:solidFill>
                <a:latin typeface="+mn-lt"/>
                <a:ea typeface="+mn-ea"/>
                <a:cs typeface="+mn-cs"/>
              </a:defRPr>
            </a:lvl4pPr>
            <a:lvl5pPr marL="1828800" algn="l" defTabSz="457200"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xtBox 39">
            <a:extLst>
              <a:ext uri="{FF2B5EF4-FFF2-40B4-BE49-F238E27FC236}">
                <a16:creationId xmlns:a16="http://schemas.microsoft.com/office/drawing/2014/main" id="{C96E6C3B-3B94-4CCB-BF57-19B2A65BF973}"/>
              </a:ext>
            </a:extLst>
          </p:cNvPr>
          <p:cNvSpPr txBox="1"/>
          <p:nvPr/>
        </p:nvSpPr>
        <p:spPr bwMode="auto">
          <a:xfrm>
            <a:off x="846137" y="630605"/>
            <a:ext cx="1863725" cy="277813"/>
          </a:xfrm>
          <a:prstGeom prst="rect">
            <a:avLst/>
          </a:prstGeom>
          <a:noFill/>
        </p:spPr>
        <p:txBody>
          <a:bodyPr anchor="ctr">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000" cap="none" spc="50" normalizeH="0" baseline="0" noProof="0" dirty="0">
                <a:ln>
                  <a:noFill/>
                </a:ln>
                <a:solidFill>
                  <a:prstClr val="white"/>
                </a:solidFill>
                <a:effectLst/>
                <a:uLnTx/>
                <a:uFillTx/>
                <a:latin typeface="Calibri Light" panose="020F0302020204030204"/>
                <a:ea typeface="MS PGothic" panose="020B0600070205080204" pitchFamily="34" charset="-128"/>
                <a:cs typeface="Arial"/>
              </a:rPr>
              <a:t>Step 1</a:t>
            </a:r>
          </a:p>
        </p:txBody>
      </p:sp>
      <p:sp>
        <p:nvSpPr>
          <p:cNvPr id="9" name="Pentagon 43">
            <a:extLst>
              <a:ext uri="{FF2B5EF4-FFF2-40B4-BE49-F238E27FC236}">
                <a16:creationId xmlns:a16="http://schemas.microsoft.com/office/drawing/2014/main" id="{B25A41D9-9011-4C96-A197-BD2CA1F7CE3C}"/>
              </a:ext>
            </a:extLst>
          </p:cNvPr>
          <p:cNvSpPr/>
          <p:nvPr/>
        </p:nvSpPr>
        <p:spPr bwMode="auto">
          <a:xfrm>
            <a:off x="4565649" y="673468"/>
            <a:ext cx="119063" cy="220662"/>
          </a:xfrm>
          <a:prstGeom prst="homePlate">
            <a:avLst/>
          </a:prstGeom>
          <a:ln>
            <a:noFill/>
          </a:ln>
        </p:spPr>
        <p:style>
          <a:lnRef idx="2">
            <a:schemeClr val="dk1"/>
          </a:lnRef>
          <a:fillRef idx="1">
            <a:schemeClr val="lt1"/>
          </a:fillRef>
          <a:effectRef idx="0">
            <a:schemeClr val="dk1"/>
          </a:effectRef>
          <a:fontRef idx="minor">
            <a:schemeClr val="dk1"/>
          </a:fontRef>
        </p:style>
        <p:txBody>
          <a:bodyPr anchor="ctr"/>
          <a:lstStyle>
            <a:defPPr>
              <a:defRPr lang="en-US"/>
            </a:defPPr>
            <a:lvl1pPr algn="l" defTabSz="457200" rtl="0" fontAlgn="base">
              <a:spcBef>
                <a:spcPct val="0"/>
              </a:spcBef>
              <a:spcAft>
                <a:spcPct val="0"/>
              </a:spcAft>
              <a:defRPr kern="1200">
                <a:solidFill>
                  <a:schemeClr val="dk1"/>
                </a:solidFill>
                <a:latin typeface="+mn-lt"/>
                <a:ea typeface="+mn-ea"/>
                <a:cs typeface="+mn-cs"/>
              </a:defRPr>
            </a:lvl1pPr>
            <a:lvl2pPr marL="457200" algn="l" defTabSz="457200" rtl="0" fontAlgn="base">
              <a:spcBef>
                <a:spcPct val="0"/>
              </a:spcBef>
              <a:spcAft>
                <a:spcPct val="0"/>
              </a:spcAft>
              <a:defRPr kern="1200">
                <a:solidFill>
                  <a:schemeClr val="dk1"/>
                </a:solidFill>
                <a:latin typeface="+mn-lt"/>
                <a:ea typeface="+mn-ea"/>
                <a:cs typeface="+mn-cs"/>
              </a:defRPr>
            </a:lvl2pPr>
            <a:lvl3pPr marL="914400" algn="l" defTabSz="457200" rtl="0" fontAlgn="base">
              <a:spcBef>
                <a:spcPct val="0"/>
              </a:spcBef>
              <a:spcAft>
                <a:spcPct val="0"/>
              </a:spcAft>
              <a:defRPr kern="1200">
                <a:solidFill>
                  <a:schemeClr val="dk1"/>
                </a:solidFill>
                <a:latin typeface="+mn-lt"/>
                <a:ea typeface="+mn-ea"/>
                <a:cs typeface="+mn-cs"/>
              </a:defRPr>
            </a:lvl3pPr>
            <a:lvl4pPr marL="1371600" algn="l" defTabSz="457200" rtl="0" fontAlgn="base">
              <a:spcBef>
                <a:spcPct val="0"/>
              </a:spcBef>
              <a:spcAft>
                <a:spcPct val="0"/>
              </a:spcAft>
              <a:defRPr kern="1200">
                <a:solidFill>
                  <a:schemeClr val="dk1"/>
                </a:solidFill>
                <a:latin typeface="+mn-lt"/>
                <a:ea typeface="+mn-ea"/>
                <a:cs typeface="+mn-cs"/>
              </a:defRPr>
            </a:lvl4pPr>
            <a:lvl5pPr marL="1828800" algn="l" defTabSz="457200"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Pentagon 44">
            <a:extLst>
              <a:ext uri="{FF2B5EF4-FFF2-40B4-BE49-F238E27FC236}">
                <a16:creationId xmlns:a16="http://schemas.microsoft.com/office/drawing/2014/main" id="{5A20940A-8069-4D7C-B9BD-87423AE1E5E6}"/>
              </a:ext>
            </a:extLst>
          </p:cNvPr>
          <p:cNvSpPr/>
          <p:nvPr/>
        </p:nvSpPr>
        <p:spPr bwMode="auto">
          <a:xfrm>
            <a:off x="6427787" y="667118"/>
            <a:ext cx="123825" cy="227012"/>
          </a:xfrm>
          <a:prstGeom prst="homePlate">
            <a:avLst/>
          </a:prstGeom>
          <a:ln>
            <a:noFill/>
          </a:ln>
        </p:spPr>
        <p:style>
          <a:lnRef idx="2">
            <a:schemeClr val="dk1"/>
          </a:lnRef>
          <a:fillRef idx="1">
            <a:schemeClr val="lt1"/>
          </a:fillRef>
          <a:effectRef idx="0">
            <a:schemeClr val="dk1"/>
          </a:effectRef>
          <a:fontRef idx="minor">
            <a:schemeClr val="dk1"/>
          </a:fontRef>
        </p:style>
        <p:txBody>
          <a:bodyPr anchor="ctr"/>
          <a:lstStyle>
            <a:defPPr>
              <a:defRPr lang="en-US"/>
            </a:defPPr>
            <a:lvl1pPr algn="l" defTabSz="457200" rtl="0" fontAlgn="base">
              <a:spcBef>
                <a:spcPct val="0"/>
              </a:spcBef>
              <a:spcAft>
                <a:spcPct val="0"/>
              </a:spcAft>
              <a:defRPr kern="1200">
                <a:solidFill>
                  <a:schemeClr val="dk1"/>
                </a:solidFill>
                <a:latin typeface="+mn-lt"/>
                <a:ea typeface="+mn-ea"/>
                <a:cs typeface="+mn-cs"/>
              </a:defRPr>
            </a:lvl1pPr>
            <a:lvl2pPr marL="457200" algn="l" defTabSz="457200" rtl="0" fontAlgn="base">
              <a:spcBef>
                <a:spcPct val="0"/>
              </a:spcBef>
              <a:spcAft>
                <a:spcPct val="0"/>
              </a:spcAft>
              <a:defRPr kern="1200">
                <a:solidFill>
                  <a:schemeClr val="dk1"/>
                </a:solidFill>
                <a:latin typeface="+mn-lt"/>
                <a:ea typeface="+mn-ea"/>
                <a:cs typeface="+mn-cs"/>
              </a:defRPr>
            </a:lvl2pPr>
            <a:lvl3pPr marL="914400" algn="l" defTabSz="457200" rtl="0" fontAlgn="base">
              <a:spcBef>
                <a:spcPct val="0"/>
              </a:spcBef>
              <a:spcAft>
                <a:spcPct val="0"/>
              </a:spcAft>
              <a:defRPr kern="1200">
                <a:solidFill>
                  <a:schemeClr val="dk1"/>
                </a:solidFill>
                <a:latin typeface="+mn-lt"/>
                <a:ea typeface="+mn-ea"/>
                <a:cs typeface="+mn-cs"/>
              </a:defRPr>
            </a:lvl3pPr>
            <a:lvl4pPr marL="1371600" algn="l" defTabSz="457200" rtl="0" fontAlgn="base">
              <a:spcBef>
                <a:spcPct val="0"/>
              </a:spcBef>
              <a:spcAft>
                <a:spcPct val="0"/>
              </a:spcAft>
              <a:defRPr kern="1200">
                <a:solidFill>
                  <a:schemeClr val="dk1"/>
                </a:solidFill>
                <a:latin typeface="+mn-lt"/>
                <a:ea typeface="+mn-ea"/>
                <a:cs typeface="+mn-cs"/>
              </a:defRPr>
            </a:lvl4pPr>
            <a:lvl5pPr marL="1828800" algn="l" defTabSz="457200"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700DA1A4-EBA0-4621-A0B8-F29489477234}"/>
              </a:ext>
            </a:extLst>
          </p:cNvPr>
          <p:cNvSpPr/>
          <p:nvPr/>
        </p:nvSpPr>
        <p:spPr bwMode="auto">
          <a:xfrm>
            <a:off x="4565649" y="887779"/>
            <a:ext cx="1875352" cy="5757285"/>
          </a:xfrm>
          <a:prstGeom prst="rect">
            <a:avLst/>
          </a:prstGeom>
          <a:solidFill>
            <a:srgbClr val="759FAB">
              <a:alpha val="10000"/>
            </a:srgbClr>
          </a:solidFill>
          <a:ln>
            <a:noFill/>
          </a:ln>
        </p:spPr>
        <p:style>
          <a:lnRef idx="2">
            <a:schemeClr val="dk1"/>
          </a:lnRef>
          <a:fillRef idx="1">
            <a:schemeClr val="lt1"/>
          </a:fillRef>
          <a:effectRef idx="0">
            <a:schemeClr val="dk1"/>
          </a:effectRef>
          <a:fontRef idx="minor">
            <a:schemeClr val="dk1"/>
          </a:fontRef>
        </p:style>
        <p:txBody>
          <a:bodyPr anchor="ctr"/>
          <a:lstStyle>
            <a:defPPr>
              <a:defRPr lang="en-US"/>
            </a:defPPr>
            <a:lvl1pPr algn="l" defTabSz="457200" rtl="0" fontAlgn="base">
              <a:spcBef>
                <a:spcPct val="0"/>
              </a:spcBef>
              <a:spcAft>
                <a:spcPct val="0"/>
              </a:spcAft>
              <a:defRPr kern="1200">
                <a:solidFill>
                  <a:schemeClr val="dk1"/>
                </a:solidFill>
                <a:latin typeface="+mn-lt"/>
                <a:ea typeface="+mn-ea"/>
                <a:cs typeface="+mn-cs"/>
              </a:defRPr>
            </a:lvl1pPr>
            <a:lvl2pPr marL="457200" algn="l" defTabSz="457200" rtl="0" fontAlgn="base">
              <a:spcBef>
                <a:spcPct val="0"/>
              </a:spcBef>
              <a:spcAft>
                <a:spcPct val="0"/>
              </a:spcAft>
              <a:defRPr kern="1200">
                <a:solidFill>
                  <a:schemeClr val="dk1"/>
                </a:solidFill>
                <a:latin typeface="+mn-lt"/>
                <a:ea typeface="+mn-ea"/>
                <a:cs typeface="+mn-cs"/>
              </a:defRPr>
            </a:lvl2pPr>
            <a:lvl3pPr marL="914400" algn="l" defTabSz="457200" rtl="0" fontAlgn="base">
              <a:spcBef>
                <a:spcPct val="0"/>
              </a:spcBef>
              <a:spcAft>
                <a:spcPct val="0"/>
              </a:spcAft>
              <a:defRPr kern="1200">
                <a:solidFill>
                  <a:schemeClr val="dk1"/>
                </a:solidFill>
                <a:latin typeface="+mn-lt"/>
                <a:ea typeface="+mn-ea"/>
                <a:cs typeface="+mn-cs"/>
              </a:defRPr>
            </a:lvl3pPr>
            <a:lvl4pPr marL="1371600" algn="l" defTabSz="457200" rtl="0" fontAlgn="base">
              <a:spcBef>
                <a:spcPct val="0"/>
              </a:spcBef>
              <a:spcAft>
                <a:spcPct val="0"/>
              </a:spcAft>
              <a:defRPr kern="1200">
                <a:solidFill>
                  <a:schemeClr val="dk1"/>
                </a:solidFill>
                <a:latin typeface="+mn-lt"/>
                <a:ea typeface="+mn-ea"/>
                <a:cs typeface="+mn-cs"/>
              </a:defRPr>
            </a:lvl4pPr>
            <a:lvl5pPr marL="1828800" algn="l" defTabSz="457200"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130AD9E4-4DDF-4803-8DCC-893CF7066012}"/>
              </a:ext>
            </a:extLst>
          </p:cNvPr>
          <p:cNvSpPr/>
          <p:nvPr/>
        </p:nvSpPr>
        <p:spPr bwMode="auto">
          <a:xfrm rot="5400000">
            <a:off x="1616384" y="-96782"/>
            <a:ext cx="5971598" cy="7512096"/>
          </a:xfrm>
          <a:prstGeom prst="rect">
            <a:avLst/>
          </a:prstGeom>
          <a:noFill/>
          <a:ln w="6350" cmpd="sng">
            <a:solidFill>
              <a:srgbClr val="759FAB"/>
            </a:solidFill>
          </a:ln>
        </p:spPr>
        <p:style>
          <a:lnRef idx="2">
            <a:schemeClr val="dk1"/>
          </a:lnRef>
          <a:fillRef idx="1">
            <a:schemeClr val="lt1"/>
          </a:fillRef>
          <a:effectRef idx="0">
            <a:schemeClr val="dk1"/>
          </a:effectRef>
          <a:fontRef idx="minor">
            <a:schemeClr val="dk1"/>
          </a:fontRef>
        </p:style>
        <p:txBody>
          <a:bodyPr anchor="ctr"/>
          <a:lstStyle>
            <a:defPPr>
              <a:defRPr lang="en-US"/>
            </a:defPPr>
            <a:lvl1pPr algn="l" defTabSz="457200" rtl="0" fontAlgn="base">
              <a:spcBef>
                <a:spcPct val="0"/>
              </a:spcBef>
              <a:spcAft>
                <a:spcPct val="0"/>
              </a:spcAft>
              <a:defRPr kern="1200">
                <a:solidFill>
                  <a:schemeClr val="dk1"/>
                </a:solidFill>
                <a:latin typeface="+mn-lt"/>
                <a:ea typeface="+mn-ea"/>
                <a:cs typeface="+mn-cs"/>
              </a:defRPr>
            </a:lvl1pPr>
            <a:lvl2pPr marL="457200" algn="l" defTabSz="457200" rtl="0" fontAlgn="base">
              <a:spcBef>
                <a:spcPct val="0"/>
              </a:spcBef>
              <a:spcAft>
                <a:spcPct val="0"/>
              </a:spcAft>
              <a:defRPr kern="1200">
                <a:solidFill>
                  <a:schemeClr val="dk1"/>
                </a:solidFill>
                <a:latin typeface="+mn-lt"/>
                <a:ea typeface="+mn-ea"/>
                <a:cs typeface="+mn-cs"/>
              </a:defRPr>
            </a:lvl2pPr>
            <a:lvl3pPr marL="914400" algn="l" defTabSz="457200" rtl="0" fontAlgn="base">
              <a:spcBef>
                <a:spcPct val="0"/>
              </a:spcBef>
              <a:spcAft>
                <a:spcPct val="0"/>
              </a:spcAft>
              <a:defRPr kern="1200">
                <a:solidFill>
                  <a:schemeClr val="dk1"/>
                </a:solidFill>
                <a:latin typeface="+mn-lt"/>
                <a:ea typeface="+mn-ea"/>
                <a:cs typeface="+mn-cs"/>
              </a:defRPr>
            </a:lvl3pPr>
            <a:lvl4pPr marL="1371600" algn="l" defTabSz="457200" rtl="0" fontAlgn="base">
              <a:spcBef>
                <a:spcPct val="0"/>
              </a:spcBef>
              <a:spcAft>
                <a:spcPct val="0"/>
              </a:spcAft>
              <a:defRPr kern="1200">
                <a:solidFill>
                  <a:schemeClr val="dk1"/>
                </a:solidFill>
                <a:latin typeface="+mn-lt"/>
                <a:ea typeface="+mn-ea"/>
                <a:cs typeface="+mn-cs"/>
              </a:defRPr>
            </a:lvl4pPr>
            <a:lvl5pPr marL="1828800" algn="l" defTabSz="457200"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6" name="TextBox 33">
            <a:extLst>
              <a:ext uri="{FF2B5EF4-FFF2-40B4-BE49-F238E27FC236}">
                <a16:creationId xmlns:a16="http://schemas.microsoft.com/office/drawing/2014/main" id="{6417FAC7-E750-473C-A9A1-D01B4A6BC718}"/>
              </a:ext>
            </a:extLst>
          </p:cNvPr>
          <p:cNvSpPr txBox="1"/>
          <p:nvPr/>
        </p:nvSpPr>
        <p:spPr bwMode="auto">
          <a:xfrm>
            <a:off x="2801450" y="4236548"/>
            <a:ext cx="1617218" cy="2246769"/>
          </a:xfrm>
          <a:prstGeom prst="rect">
            <a:avLst/>
          </a:prstGeom>
          <a:solidFill>
            <a:schemeClr val="accent6">
              <a:lumMod val="60000"/>
              <a:lumOff val="40000"/>
            </a:schemeClr>
          </a:solidFill>
        </p:spPr>
        <p:txBody>
          <a:bodyPr wrap="squar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Student is considered </a:t>
            </a:r>
            <a:r>
              <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projected ready for college-level math </a:t>
            </a: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assuming a fourth year of math is taken.</a:t>
            </a:r>
          </a:p>
          <a:p>
            <a:pPr marL="0" marR="0" lvl="0" indent="0" algn="ctr" defTabSz="457200" rtl="0" eaLnBrk="1" fontAlgn="auto" latinLnBrk="0" hangingPunct="1">
              <a:lnSpc>
                <a:spcPct val="9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endParaRPr>
          </a:p>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Student is eligible for a course above TM.</a:t>
            </a:r>
          </a:p>
          <a:p>
            <a:pPr marL="0" marR="0" lvl="0" indent="0" algn="ctr" defTabSz="457200" rtl="0" eaLnBrk="1" fontAlgn="auto" latinLnBrk="0" hangingPunct="1">
              <a:lnSpc>
                <a:spcPct val="9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endParaRPr>
          </a:p>
          <a:p>
            <a:pPr marL="0" marR="0" lvl="0" indent="0" algn="l" defTabSz="457200" rtl="0" eaLnBrk="1" fontAlgn="auto" latinLnBrk="0" hangingPunct="1">
              <a:lnSpc>
                <a:spcPct val="90000"/>
              </a:lnSpc>
              <a:spcBef>
                <a:spcPts val="0"/>
              </a:spcBef>
              <a:spcAft>
                <a:spcPts val="600"/>
              </a:spcAft>
              <a:buClrTx/>
              <a:buSzTx/>
              <a:buFontTx/>
              <a:buNone/>
              <a:tabLst/>
              <a:defRPr/>
            </a:pPr>
            <a:r>
              <a:rPr kumimoji="0" lang="en-US" sz="1000" b="0" i="0" u="sng"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NOTES</a:t>
            </a: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a:t>
            </a:r>
          </a:p>
          <a:p>
            <a:pPr marL="112713" marR="0" lvl="0" indent="-112713" algn="l" defTabSz="457200" rtl="0" eaLnBrk="1" fontAlgn="auto" latinLnBrk="0" hangingPunct="1">
              <a:lnSpc>
                <a:spcPct val="90000"/>
              </a:lnSpc>
              <a:spcBef>
                <a:spcPts val="0"/>
              </a:spcBef>
              <a:spcAft>
                <a:spcPts val="0"/>
              </a:spcAft>
              <a:buClrTx/>
              <a:buSzTx/>
              <a:buFontTx/>
              <a:buAutoNum type="arabicPeriod"/>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Additional requirements may apply (e.g., dual credit, AP, etc.)</a:t>
            </a:r>
          </a:p>
          <a:p>
            <a:pPr marL="112713" marR="0" lvl="0" indent="-112713" algn="l" defTabSz="457200" rtl="0" eaLnBrk="1" fontAlgn="auto" latinLnBrk="0" hangingPunct="1">
              <a:lnSpc>
                <a:spcPct val="90000"/>
              </a:lnSpc>
              <a:spcBef>
                <a:spcPts val="0"/>
              </a:spcBef>
              <a:spcAft>
                <a:spcPts val="0"/>
              </a:spcAft>
              <a:buClrTx/>
              <a:buSzTx/>
              <a:buFontTx/>
              <a:buAutoNum type="arabicPeriod"/>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Student may take a TM course if they choose.</a:t>
            </a:r>
          </a:p>
        </p:txBody>
      </p:sp>
      <p:grpSp>
        <p:nvGrpSpPr>
          <p:cNvPr id="15" name="Group 14">
            <a:extLst>
              <a:ext uri="{FF2B5EF4-FFF2-40B4-BE49-F238E27FC236}">
                <a16:creationId xmlns:a16="http://schemas.microsoft.com/office/drawing/2014/main" id="{341A4BEC-1080-4F5C-8635-3DE38DCBE029}"/>
              </a:ext>
            </a:extLst>
          </p:cNvPr>
          <p:cNvGrpSpPr>
            <a:grpSpLocks/>
          </p:cNvGrpSpPr>
          <p:nvPr/>
        </p:nvGrpSpPr>
        <p:grpSpPr bwMode="auto">
          <a:xfrm>
            <a:off x="2948633" y="2272715"/>
            <a:ext cx="1399078" cy="1261322"/>
            <a:chOff x="6774181" y="3811142"/>
            <a:chExt cx="1200150" cy="1090613"/>
          </a:xfrm>
        </p:grpSpPr>
        <p:sp>
          <p:nvSpPr>
            <p:cNvPr id="43" name="Decision 51">
              <a:extLst>
                <a:ext uri="{FF2B5EF4-FFF2-40B4-BE49-F238E27FC236}">
                  <a16:creationId xmlns:a16="http://schemas.microsoft.com/office/drawing/2014/main" id="{B13D4EBB-38D8-4EBE-8F4C-4BC7DA8D375B}"/>
                </a:ext>
              </a:extLst>
            </p:cNvPr>
            <p:cNvSpPr>
              <a:spLocks noChangeArrowheads="1"/>
            </p:cNvSpPr>
            <p:nvPr/>
          </p:nvSpPr>
          <p:spPr bwMode="auto">
            <a:xfrm>
              <a:off x="6815117" y="3811142"/>
              <a:ext cx="1092200" cy="1090613"/>
            </a:xfrm>
            <a:prstGeom prst="flowChartDecision">
              <a:avLst/>
            </a:prstGeom>
            <a:solidFill>
              <a:schemeClr val="accent2"/>
            </a:solidFill>
            <a:ln w="9525">
              <a:solidFill>
                <a:srgbClr val="FFFFFF"/>
              </a:solidFill>
              <a:miter lim="800000"/>
              <a:headEnd/>
              <a:tailEnd/>
            </a:ln>
            <a:effectLst>
              <a:outerShdw blurRad="41275" dist="25400" dir="5400000" algn="tl" rotWithShape="0">
                <a:srgbClr val="68686D">
                  <a:alpha val="34998"/>
                </a:srgbClr>
              </a:outerShdw>
            </a:effectLst>
          </p:spPr>
          <p:txBody>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S PGothic" panose="020B0600070205080204" pitchFamily="34" charset="-128"/>
                <a:cs typeface="+mn-cs"/>
              </a:endParaRPr>
            </a:p>
          </p:txBody>
        </p:sp>
        <p:sp>
          <p:nvSpPr>
            <p:cNvPr id="44" name="TextBox 52">
              <a:extLst>
                <a:ext uri="{FF2B5EF4-FFF2-40B4-BE49-F238E27FC236}">
                  <a16:creationId xmlns:a16="http://schemas.microsoft.com/office/drawing/2014/main" id="{91FB9F4A-1F69-4EF6-8AB1-0BC2F978ADB3}"/>
                </a:ext>
              </a:extLst>
            </p:cNvPr>
            <p:cNvSpPr txBox="1"/>
            <p:nvPr/>
          </p:nvSpPr>
          <p:spPr bwMode="auto">
            <a:xfrm>
              <a:off x="6774181" y="4231326"/>
              <a:ext cx="1200150" cy="369332"/>
            </a:xfrm>
            <a:prstGeom prst="rect">
              <a:avLst/>
            </a:prstGeom>
            <a:noFill/>
          </p:spPr>
          <p:txBody>
            <a:bodyPr>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343437"/>
                  </a:solidFill>
                  <a:effectLst/>
                  <a:uLnTx/>
                  <a:uFillTx/>
                  <a:latin typeface="Calibri" panose="020F0502020204030204"/>
                  <a:ea typeface="MS PGothic" panose="020B0600070205080204" pitchFamily="34" charset="-128"/>
                  <a:cs typeface="Arial"/>
                </a:rPr>
                <a:t>Meets 2 or more indicators?</a:t>
              </a:r>
            </a:p>
          </p:txBody>
        </p:sp>
      </p:grpSp>
      <p:cxnSp>
        <p:nvCxnSpPr>
          <p:cNvPr id="17" name="Straight Arrow Connector 16">
            <a:extLst>
              <a:ext uri="{FF2B5EF4-FFF2-40B4-BE49-F238E27FC236}">
                <a16:creationId xmlns:a16="http://schemas.microsoft.com/office/drawing/2014/main" id="{2240DC9C-7C5F-4AD8-ADC4-8A80F052AB04}"/>
              </a:ext>
            </a:extLst>
          </p:cNvPr>
          <p:cNvCxnSpPr>
            <a:cxnSpLocks/>
          </p:cNvCxnSpPr>
          <p:nvPr/>
        </p:nvCxnSpPr>
        <p:spPr>
          <a:xfrm>
            <a:off x="2477407" y="1596054"/>
            <a:ext cx="549275" cy="3175"/>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a:extLst>
              <a:ext uri="{FF2B5EF4-FFF2-40B4-BE49-F238E27FC236}">
                <a16:creationId xmlns:a16="http://schemas.microsoft.com/office/drawing/2014/main" id="{CF35A450-DE83-4DB4-A765-E5AC4E740067}"/>
              </a:ext>
            </a:extLst>
          </p:cNvPr>
          <p:cNvCxnSpPr>
            <a:cxnSpLocks/>
          </p:cNvCxnSpPr>
          <p:nvPr/>
        </p:nvCxnSpPr>
        <p:spPr>
          <a:xfrm>
            <a:off x="3627251" y="3541973"/>
            <a:ext cx="0" cy="674687"/>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sp>
        <p:nvSpPr>
          <p:cNvPr id="27" name="TextBox 63">
            <a:extLst>
              <a:ext uri="{FF2B5EF4-FFF2-40B4-BE49-F238E27FC236}">
                <a16:creationId xmlns:a16="http://schemas.microsoft.com/office/drawing/2014/main" id="{750566C5-3C4F-428F-A506-4714CFF1C57C}"/>
              </a:ext>
            </a:extLst>
          </p:cNvPr>
          <p:cNvSpPr txBox="1"/>
          <p:nvPr/>
        </p:nvSpPr>
        <p:spPr bwMode="auto">
          <a:xfrm>
            <a:off x="4571999" y="627430"/>
            <a:ext cx="1863725" cy="276225"/>
          </a:xfrm>
          <a:prstGeom prst="rect">
            <a:avLst/>
          </a:prstGeom>
          <a:noFill/>
        </p:spPr>
        <p:txBody>
          <a:bodyPr anchor="ctr">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000" cap="none" spc="50" normalizeH="0" baseline="0" noProof="0" dirty="0">
                <a:ln>
                  <a:noFill/>
                </a:ln>
                <a:solidFill>
                  <a:prstClr val="white"/>
                </a:solidFill>
                <a:effectLst/>
                <a:uLnTx/>
                <a:uFillTx/>
                <a:latin typeface="Calibri Light" panose="020F0302020204030204"/>
                <a:ea typeface="MS PGothic" panose="020B0600070205080204" pitchFamily="34" charset="-128"/>
                <a:cs typeface="Arial"/>
              </a:rPr>
              <a:t>Step 3</a:t>
            </a:r>
          </a:p>
        </p:txBody>
      </p:sp>
      <p:sp>
        <p:nvSpPr>
          <p:cNvPr id="28" name="TextBox 64">
            <a:extLst>
              <a:ext uri="{FF2B5EF4-FFF2-40B4-BE49-F238E27FC236}">
                <a16:creationId xmlns:a16="http://schemas.microsoft.com/office/drawing/2014/main" id="{02AD1F17-4888-4F18-A080-F1A5F72BCBE8}"/>
              </a:ext>
            </a:extLst>
          </p:cNvPr>
          <p:cNvSpPr txBox="1"/>
          <p:nvPr/>
        </p:nvSpPr>
        <p:spPr bwMode="auto">
          <a:xfrm>
            <a:off x="6434137" y="627430"/>
            <a:ext cx="1863725" cy="276225"/>
          </a:xfrm>
          <a:prstGeom prst="rect">
            <a:avLst/>
          </a:prstGeom>
          <a:noFill/>
        </p:spPr>
        <p:txBody>
          <a:bodyPr anchor="ctr">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000" cap="none" spc="50" normalizeH="0" baseline="0" noProof="0" dirty="0">
                <a:ln>
                  <a:noFill/>
                </a:ln>
                <a:solidFill>
                  <a:prstClr val="white"/>
                </a:solidFill>
                <a:effectLst/>
                <a:uLnTx/>
                <a:uFillTx/>
                <a:latin typeface="Calibri Light" panose="020F0302020204030204"/>
                <a:ea typeface="MS PGothic" panose="020B0600070205080204" pitchFamily="34" charset="-128"/>
                <a:cs typeface="Arial"/>
              </a:rPr>
              <a:t>Step 4</a:t>
            </a:r>
          </a:p>
        </p:txBody>
      </p:sp>
      <p:sp>
        <p:nvSpPr>
          <p:cNvPr id="30" name="Process 69">
            <a:extLst>
              <a:ext uri="{FF2B5EF4-FFF2-40B4-BE49-F238E27FC236}">
                <a16:creationId xmlns:a16="http://schemas.microsoft.com/office/drawing/2014/main" id="{796AC196-25D3-40E0-9457-A9807232BA48}"/>
              </a:ext>
            </a:extLst>
          </p:cNvPr>
          <p:cNvSpPr>
            <a:spLocks noChangeArrowheads="1"/>
          </p:cNvSpPr>
          <p:nvPr/>
        </p:nvSpPr>
        <p:spPr bwMode="auto">
          <a:xfrm>
            <a:off x="3039299" y="1279833"/>
            <a:ext cx="1172565" cy="643933"/>
          </a:xfrm>
          <a:prstGeom prst="flowChartProcess">
            <a:avLst/>
          </a:prstGeom>
          <a:solidFill>
            <a:srgbClr val="759FAB"/>
          </a:solidFill>
          <a:ln w="9525">
            <a:solidFill>
              <a:srgbClr val="FFFFFF"/>
            </a:solidFill>
            <a:miter lim="800000"/>
            <a:headEnd/>
            <a:tailEnd/>
          </a:ln>
          <a:effectLst>
            <a:outerShdw blurRad="41275" dist="25400" dir="5400000" algn="tl" rotWithShape="0">
              <a:srgbClr val="68686D">
                <a:alpha val="34998"/>
              </a:srgbClr>
            </a:outerShdw>
          </a:effectLst>
        </p:spPr>
        <p:txBody>
          <a:bodyPr anchor="ct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Consider transitional math</a:t>
            </a:r>
          </a:p>
        </p:txBody>
      </p:sp>
      <p:sp>
        <p:nvSpPr>
          <p:cNvPr id="34" name="Rectangle 33">
            <a:extLst>
              <a:ext uri="{FF2B5EF4-FFF2-40B4-BE49-F238E27FC236}">
                <a16:creationId xmlns:a16="http://schemas.microsoft.com/office/drawing/2014/main" id="{D0C99AE4-7A34-4F07-81E5-5B5616BE942B}"/>
              </a:ext>
            </a:extLst>
          </p:cNvPr>
          <p:cNvSpPr/>
          <p:nvPr/>
        </p:nvSpPr>
        <p:spPr>
          <a:xfrm>
            <a:off x="4294534" y="2676769"/>
            <a:ext cx="319087" cy="230188"/>
          </a:xfrm>
          <a:prstGeom prst="rect">
            <a:avLst/>
          </a:prstGeom>
        </p:spPr>
        <p:txBody>
          <a:bodyPr wrap="non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No</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sp>
        <p:nvSpPr>
          <p:cNvPr id="35" name="Rectangle 34">
            <a:extLst>
              <a:ext uri="{FF2B5EF4-FFF2-40B4-BE49-F238E27FC236}">
                <a16:creationId xmlns:a16="http://schemas.microsoft.com/office/drawing/2014/main" id="{191F2E60-A44C-48B3-B6DC-0726EB5D2B04}"/>
              </a:ext>
            </a:extLst>
          </p:cNvPr>
          <p:cNvSpPr/>
          <p:nvPr/>
        </p:nvSpPr>
        <p:spPr>
          <a:xfrm>
            <a:off x="4861630" y="3943707"/>
            <a:ext cx="346075" cy="231775"/>
          </a:xfrm>
          <a:prstGeom prst="rect">
            <a:avLst/>
          </a:prstGeom>
        </p:spPr>
        <p:txBody>
          <a:bodyPr wrap="squar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Yes</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cxnSp>
        <p:nvCxnSpPr>
          <p:cNvPr id="49" name="Straight Arrow Connector 48">
            <a:extLst>
              <a:ext uri="{FF2B5EF4-FFF2-40B4-BE49-F238E27FC236}">
                <a16:creationId xmlns:a16="http://schemas.microsoft.com/office/drawing/2014/main" id="{9BA37AF6-7673-4E4E-99AF-93835A455766}"/>
              </a:ext>
            </a:extLst>
          </p:cNvPr>
          <p:cNvCxnSpPr>
            <a:cxnSpLocks/>
            <a:stCxn id="58" idx="2"/>
          </p:cNvCxnSpPr>
          <p:nvPr/>
        </p:nvCxnSpPr>
        <p:spPr>
          <a:xfrm flipH="1">
            <a:off x="1773278" y="2263373"/>
            <a:ext cx="530" cy="436665"/>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grpSp>
        <p:nvGrpSpPr>
          <p:cNvPr id="50" name="Group 49">
            <a:extLst>
              <a:ext uri="{FF2B5EF4-FFF2-40B4-BE49-F238E27FC236}">
                <a16:creationId xmlns:a16="http://schemas.microsoft.com/office/drawing/2014/main" id="{FD00D78A-1092-4D7C-8BB7-A2E99FCDF075}"/>
              </a:ext>
            </a:extLst>
          </p:cNvPr>
          <p:cNvGrpSpPr>
            <a:grpSpLocks/>
          </p:cNvGrpSpPr>
          <p:nvPr/>
        </p:nvGrpSpPr>
        <p:grpSpPr bwMode="auto">
          <a:xfrm>
            <a:off x="877437" y="2709582"/>
            <a:ext cx="1757720" cy="3428392"/>
            <a:chOff x="2635733" y="2531543"/>
            <a:chExt cx="1757720" cy="2963520"/>
          </a:xfrm>
        </p:grpSpPr>
        <p:sp>
          <p:nvSpPr>
            <p:cNvPr id="51" name="Process 32">
              <a:extLst>
                <a:ext uri="{FF2B5EF4-FFF2-40B4-BE49-F238E27FC236}">
                  <a16:creationId xmlns:a16="http://schemas.microsoft.com/office/drawing/2014/main" id="{758678E6-E372-496F-96BF-9041C72A2D5F}"/>
                </a:ext>
              </a:extLst>
            </p:cNvPr>
            <p:cNvSpPr>
              <a:spLocks noChangeArrowheads="1"/>
            </p:cNvSpPr>
            <p:nvPr/>
          </p:nvSpPr>
          <p:spPr bwMode="auto">
            <a:xfrm>
              <a:off x="2640853" y="2531543"/>
              <a:ext cx="1752600" cy="2963520"/>
            </a:xfrm>
            <a:prstGeom prst="flowChartProcess">
              <a:avLst/>
            </a:prstGeom>
            <a:solidFill>
              <a:srgbClr val="759FAB"/>
            </a:solidFill>
            <a:ln w="9525">
              <a:solidFill>
                <a:srgbClr val="FFFFFF"/>
              </a:solidFill>
              <a:miter lim="800000"/>
              <a:headEnd/>
              <a:tailEnd/>
            </a:ln>
            <a:effectLst>
              <a:outerShdw blurRad="41275" dist="25400" dir="5400000" algn="tl" rotWithShape="0">
                <a:srgbClr val="68686D">
                  <a:alpha val="34998"/>
                </a:srgbClr>
              </a:outerShdw>
            </a:effectLst>
          </p:spPr>
          <p:txBody>
            <a:bodyPr anchor="ct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S PGothic" panose="020B0600070205080204" pitchFamily="34" charset="-128"/>
                <a:cs typeface="+mn-cs"/>
              </a:endParaRPr>
            </a:p>
          </p:txBody>
        </p:sp>
        <p:sp>
          <p:nvSpPr>
            <p:cNvPr id="52" name="TextBox 33">
              <a:extLst>
                <a:ext uri="{FF2B5EF4-FFF2-40B4-BE49-F238E27FC236}">
                  <a16:creationId xmlns:a16="http://schemas.microsoft.com/office/drawing/2014/main" id="{32D50C87-7A7E-4C22-A7C2-F80E6A43D920}"/>
                </a:ext>
              </a:extLst>
            </p:cNvPr>
            <p:cNvSpPr txBox="1"/>
            <p:nvPr/>
          </p:nvSpPr>
          <p:spPr bwMode="auto">
            <a:xfrm>
              <a:off x="2635733" y="2607440"/>
              <a:ext cx="1725612" cy="2809422"/>
            </a:xfrm>
            <a:prstGeom prst="rect">
              <a:avLst/>
            </a:prstGeom>
            <a:noFill/>
          </p:spPr>
          <p:txBody>
            <a:bodyPr wrap="squar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Evaluate HS junior after first semester for projected readiness in college-level math</a:t>
              </a:r>
              <a:r>
                <a:rPr kumimoji="0" lang="en-US" sz="1000" b="0" i="0" u="none" strike="noStrike" kern="1200" cap="none" spc="0" normalizeH="0" baseline="30000" noProof="0" dirty="0">
                  <a:ln>
                    <a:noFill/>
                  </a:ln>
                  <a:solidFill>
                    <a:prstClr val="black"/>
                  </a:solidFill>
                  <a:effectLst/>
                  <a:uLnTx/>
                  <a:uFillTx/>
                  <a:latin typeface="Calibri" panose="020F0502020204030204"/>
                  <a:ea typeface="MS PGothic" panose="020B0600070205080204" pitchFamily="34" charset="-128"/>
                  <a:cs typeface="+mn-cs"/>
                </a:rPr>
                <a:t>1</a:t>
              </a:r>
              <a:endPar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endParaRPr>
            </a:p>
            <a:p>
              <a:pPr marL="0" marR="0" lvl="0" indent="0" algn="ctr" defTabSz="457200" rtl="0" eaLnBrk="1" fontAlgn="auto" latinLnBrk="0" hangingPunct="1">
                <a:lnSpc>
                  <a:spcPct val="90000"/>
                </a:lnSpc>
                <a:spcBef>
                  <a:spcPts val="0"/>
                </a:spcBef>
                <a:spcAft>
                  <a:spcPts val="0"/>
                </a:spcAft>
                <a:buClrTx/>
                <a:buSzTx/>
                <a:buFontTx/>
                <a:buNone/>
                <a:tabLst/>
                <a:defRPr/>
              </a:pPr>
              <a:endPar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endParaRP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1" i="0" u="sng"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Indicators</a:t>
              </a:r>
              <a:endPar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endParaRPr>
            </a:p>
            <a:p>
              <a:pPr marL="0" marR="0" lvl="0" indent="0" algn="l" defTabSz="457200" rtl="0" eaLnBrk="1" fontAlgn="auto" latinLnBrk="0" hangingPunct="1">
                <a:lnSpc>
                  <a:spcPct val="90000"/>
                </a:lnSpc>
                <a:spcBef>
                  <a:spcPts val="0"/>
                </a:spcBef>
                <a:spcAft>
                  <a:spcPts val="0"/>
                </a:spcAft>
                <a:buClrTx/>
                <a:buSzTx/>
                <a:buFontTx/>
                <a:buNone/>
                <a:tabLst/>
                <a:defRPr/>
              </a:pPr>
              <a:endPar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endParaRP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B or better in Algebra 2 </a:t>
              </a: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C or better in a course higher than Algebra 2 </a:t>
              </a: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GPA* ≥ 3.0</a:t>
              </a: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Math SAT or PSAT ≥ 530 or Math ACT ≥ 22 </a:t>
              </a: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Placement test score into college-level math at the partner CC</a:t>
              </a: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PARCC math score of 4 or 5 </a:t>
              </a: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Teacher and/or counselor recommendation of college-level math in the senior year</a:t>
              </a:r>
            </a:p>
            <a:p>
              <a:pPr marL="0" marR="0" lvl="0" indent="0" algn="l" defTabSz="457200" rtl="0" eaLnBrk="1" fontAlgn="auto" latinLnBrk="0" hangingPunct="1">
                <a:lnSpc>
                  <a:spcPct val="9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endParaRP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U</a:t>
              </a: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Arial"/>
                </a:rPr>
                <a:t>nweighted, cumulative GPA on 4.0 scale</a:t>
              </a:r>
              <a:endPar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endParaRPr>
            </a:p>
          </p:txBody>
        </p:sp>
      </p:grpSp>
      <p:sp>
        <p:nvSpPr>
          <p:cNvPr id="54" name="Rectangle 53">
            <a:extLst>
              <a:ext uri="{FF2B5EF4-FFF2-40B4-BE49-F238E27FC236}">
                <a16:creationId xmlns:a16="http://schemas.microsoft.com/office/drawing/2014/main" id="{14A12FCE-ABA9-400C-A470-646D87E75658}"/>
              </a:ext>
            </a:extLst>
          </p:cNvPr>
          <p:cNvSpPr/>
          <p:nvPr/>
        </p:nvSpPr>
        <p:spPr>
          <a:xfrm>
            <a:off x="1814716" y="2266996"/>
            <a:ext cx="346075" cy="231775"/>
          </a:xfrm>
          <a:prstGeom prst="rect">
            <a:avLst/>
          </a:prstGeom>
        </p:spPr>
        <p:txBody>
          <a:bodyPr wrap="non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Yes</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sp>
        <p:nvSpPr>
          <p:cNvPr id="56" name="Rectangle 55">
            <a:extLst>
              <a:ext uri="{FF2B5EF4-FFF2-40B4-BE49-F238E27FC236}">
                <a16:creationId xmlns:a16="http://schemas.microsoft.com/office/drawing/2014/main" id="{BE834715-ECC1-407A-826A-A598EBE8652E}"/>
              </a:ext>
            </a:extLst>
          </p:cNvPr>
          <p:cNvSpPr/>
          <p:nvPr/>
        </p:nvSpPr>
        <p:spPr>
          <a:xfrm>
            <a:off x="6142800" y="1313524"/>
            <a:ext cx="319087" cy="230188"/>
          </a:xfrm>
          <a:prstGeom prst="rect">
            <a:avLst/>
          </a:prstGeom>
        </p:spPr>
        <p:txBody>
          <a:bodyPr wrap="non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No</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grpSp>
        <p:nvGrpSpPr>
          <p:cNvPr id="57" name="Group 56">
            <a:extLst>
              <a:ext uri="{FF2B5EF4-FFF2-40B4-BE49-F238E27FC236}">
                <a16:creationId xmlns:a16="http://schemas.microsoft.com/office/drawing/2014/main" id="{ADF67786-B207-483B-9E99-30D0DB5A8EB6}"/>
              </a:ext>
            </a:extLst>
          </p:cNvPr>
          <p:cNvGrpSpPr>
            <a:grpSpLocks/>
          </p:cNvGrpSpPr>
          <p:nvPr/>
        </p:nvGrpSpPr>
        <p:grpSpPr bwMode="auto">
          <a:xfrm>
            <a:off x="1027551" y="927654"/>
            <a:ext cx="1504153" cy="1335719"/>
            <a:chOff x="6765786" y="3811142"/>
            <a:chExt cx="1200150" cy="1090613"/>
          </a:xfrm>
        </p:grpSpPr>
        <p:sp>
          <p:nvSpPr>
            <p:cNvPr id="58" name="Decision 51">
              <a:extLst>
                <a:ext uri="{FF2B5EF4-FFF2-40B4-BE49-F238E27FC236}">
                  <a16:creationId xmlns:a16="http://schemas.microsoft.com/office/drawing/2014/main" id="{A3F47B29-B9BD-4B34-A7A8-96103220936E}"/>
                </a:ext>
              </a:extLst>
            </p:cNvPr>
            <p:cNvSpPr>
              <a:spLocks noChangeArrowheads="1"/>
            </p:cNvSpPr>
            <p:nvPr/>
          </p:nvSpPr>
          <p:spPr bwMode="auto">
            <a:xfrm>
              <a:off x="6815117" y="3811142"/>
              <a:ext cx="1092200" cy="1090613"/>
            </a:xfrm>
            <a:prstGeom prst="flowChartDecision">
              <a:avLst/>
            </a:prstGeom>
            <a:solidFill>
              <a:schemeClr val="accent2"/>
            </a:solidFill>
            <a:ln w="9525">
              <a:solidFill>
                <a:srgbClr val="FFFFFF"/>
              </a:solidFill>
              <a:miter lim="800000"/>
              <a:headEnd/>
              <a:tailEnd/>
            </a:ln>
            <a:effectLst>
              <a:outerShdw blurRad="41275" dist="25400" dir="5400000" algn="tl" rotWithShape="0">
                <a:srgbClr val="68686D">
                  <a:alpha val="34998"/>
                </a:srgbClr>
              </a:outerShdw>
            </a:effectLst>
          </p:spPr>
          <p:txBody>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S PGothic" panose="020B0600070205080204" pitchFamily="34" charset="-128"/>
                <a:cs typeface="+mn-cs"/>
              </a:endParaRPr>
            </a:p>
          </p:txBody>
        </p:sp>
        <p:sp>
          <p:nvSpPr>
            <p:cNvPr id="59" name="TextBox 52">
              <a:extLst>
                <a:ext uri="{FF2B5EF4-FFF2-40B4-BE49-F238E27FC236}">
                  <a16:creationId xmlns:a16="http://schemas.microsoft.com/office/drawing/2014/main" id="{A7D894A0-2AC7-4954-8BF9-F130081A6E3A}"/>
                </a:ext>
              </a:extLst>
            </p:cNvPr>
            <p:cNvSpPr txBox="1"/>
            <p:nvPr/>
          </p:nvSpPr>
          <p:spPr bwMode="auto">
            <a:xfrm>
              <a:off x="6765786" y="4133450"/>
              <a:ext cx="1200150" cy="414643"/>
            </a:xfrm>
            <a:prstGeom prst="rect">
              <a:avLst/>
            </a:prstGeom>
            <a:noFill/>
          </p:spPr>
          <p:txBody>
            <a:bodyPr>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343437"/>
                  </a:solidFill>
                  <a:effectLst/>
                  <a:uLnTx/>
                  <a:uFillTx/>
                  <a:latin typeface="Calibri" panose="020F0502020204030204"/>
                  <a:ea typeface="MS PGothic" panose="020B0600070205080204" pitchFamily="34" charset="-128"/>
                  <a:cs typeface="Arial"/>
                </a:rPr>
                <a:t>Meets state HS graduation requirement (3 years of math)?</a:t>
              </a:r>
              <a:r>
                <a:rPr kumimoji="0" lang="en-US" sz="1000" b="0" i="0" u="none" strike="noStrike" kern="1200" cap="none" spc="0" normalizeH="0" baseline="30000" noProof="0" dirty="0">
                  <a:ln>
                    <a:noFill/>
                  </a:ln>
                  <a:solidFill>
                    <a:prstClr val="black"/>
                  </a:solidFill>
                  <a:effectLst/>
                  <a:uLnTx/>
                  <a:uFillTx/>
                  <a:latin typeface="Calibri" panose="020F0502020204030204" pitchFamily="34" charset="0"/>
                  <a:ea typeface="MS PGothic" panose="020B0600070205080204" pitchFamily="34" charset="-128"/>
                  <a:cs typeface="+mn-cs"/>
                </a:rPr>
                <a:t>1</a:t>
              </a:r>
              <a:endParaRPr kumimoji="0" lang="en-US" sz="1000" b="0" i="0" u="none" strike="noStrike" kern="1200" cap="none" spc="0" normalizeH="0" baseline="0" noProof="0" dirty="0">
                <a:ln>
                  <a:noFill/>
                </a:ln>
                <a:solidFill>
                  <a:srgbClr val="343437"/>
                </a:solidFill>
                <a:effectLst/>
                <a:uLnTx/>
                <a:uFillTx/>
                <a:latin typeface="Calibri" panose="020F0502020204030204"/>
                <a:ea typeface="MS PGothic" panose="020B0600070205080204" pitchFamily="34" charset="-128"/>
                <a:cs typeface="Arial"/>
              </a:endParaRPr>
            </a:p>
          </p:txBody>
        </p:sp>
      </p:grpSp>
      <p:sp>
        <p:nvSpPr>
          <p:cNvPr id="63" name="Rectangle 62">
            <a:extLst>
              <a:ext uri="{FF2B5EF4-FFF2-40B4-BE49-F238E27FC236}">
                <a16:creationId xmlns:a16="http://schemas.microsoft.com/office/drawing/2014/main" id="{99A32236-FC66-4F30-A8ED-62F355306F6D}"/>
              </a:ext>
            </a:extLst>
          </p:cNvPr>
          <p:cNvSpPr/>
          <p:nvPr/>
        </p:nvSpPr>
        <p:spPr>
          <a:xfrm>
            <a:off x="2457649" y="1332841"/>
            <a:ext cx="319087" cy="230188"/>
          </a:xfrm>
          <a:prstGeom prst="rect">
            <a:avLst/>
          </a:prstGeom>
        </p:spPr>
        <p:txBody>
          <a:bodyPr wrap="non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No</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cxnSp>
        <p:nvCxnSpPr>
          <p:cNvPr id="65" name="Straight Arrow Connector 64">
            <a:extLst>
              <a:ext uri="{FF2B5EF4-FFF2-40B4-BE49-F238E27FC236}">
                <a16:creationId xmlns:a16="http://schemas.microsoft.com/office/drawing/2014/main" id="{3FD2F64A-C3EC-466B-8C57-45B8392722E6}"/>
              </a:ext>
            </a:extLst>
          </p:cNvPr>
          <p:cNvCxnSpPr>
            <a:cxnSpLocks/>
          </p:cNvCxnSpPr>
          <p:nvPr/>
        </p:nvCxnSpPr>
        <p:spPr>
          <a:xfrm>
            <a:off x="2639109" y="2899954"/>
            <a:ext cx="365760" cy="0"/>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sp>
        <p:nvSpPr>
          <p:cNvPr id="72" name="Rectangle 71">
            <a:extLst>
              <a:ext uri="{FF2B5EF4-FFF2-40B4-BE49-F238E27FC236}">
                <a16:creationId xmlns:a16="http://schemas.microsoft.com/office/drawing/2014/main" id="{E60581AF-A3B0-4D5A-90B3-46807A6AB323}"/>
              </a:ext>
            </a:extLst>
          </p:cNvPr>
          <p:cNvSpPr/>
          <p:nvPr/>
        </p:nvSpPr>
        <p:spPr>
          <a:xfrm>
            <a:off x="3292790" y="3708662"/>
            <a:ext cx="346075" cy="231775"/>
          </a:xfrm>
          <a:prstGeom prst="rect">
            <a:avLst/>
          </a:prstGeom>
        </p:spPr>
        <p:txBody>
          <a:bodyPr wrap="non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Yes</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grpSp>
        <p:nvGrpSpPr>
          <p:cNvPr id="78" name="Group 77">
            <a:extLst>
              <a:ext uri="{FF2B5EF4-FFF2-40B4-BE49-F238E27FC236}">
                <a16:creationId xmlns:a16="http://schemas.microsoft.com/office/drawing/2014/main" id="{084077C3-97C7-4BA0-8219-60B80EA8CCC1}"/>
              </a:ext>
            </a:extLst>
          </p:cNvPr>
          <p:cNvGrpSpPr>
            <a:grpSpLocks/>
          </p:cNvGrpSpPr>
          <p:nvPr/>
        </p:nvGrpSpPr>
        <p:grpSpPr bwMode="auto">
          <a:xfrm>
            <a:off x="4786031" y="922568"/>
            <a:ext cx="1368859" cy="1335719"/>
            <a:chOff x="6815117" y="3811142"/>
            <a:chExt cx="1092200" cy="1090613"/>
          </a:xfrm>
        </p:grpSpPr>
        <p:sp>
          <p:nvSpPr>
            <p:cNvPr id="79" name="Decision 51">
              <a:extLst>
                <a:ext uri="{FF2B5EF4-FFF2-40B4-BE49-F238E27FC236}">
                  <a16:creationId xmlns:a16="http://schemas.microsoft.com/office/drawing/2014/main" id="{5354B17A-3E44-4DB8-ABC2-565D12ECEF8C}"/>
                </a:ext>
              </a:extLst>
            </p:cNvPr>
            <p:cNvSpPr>
              <a:spLocks noChangeArrowheads="1"/>
            </p:cNvSpPr>
            <p:nvPr/>
          </p:nvSpPr>
          <p:spPr bwMode="auto">
            <a:xfrm>
              <a:off x="6815117" y="3811142"/>
              <a:ext cx="1092200" cy="1090613"/>
            </a:xfrm>
            <a:prstGeom prst="flowChartDecision">
              <a:avLst/>
            </a:prstGeom>
            <a:solidFill>
              <a:schemeClr val="accent2"/>
            </a:solidFill>
            <a:ln w="9525">
              <a:solidFill>
                <a:srgbClr val="FFFFFF"/>
              </a:solidFill>
              <a:miter lim="800000"/>
              <a:headEnd/>
              <a:tailEnd/>
            </a:ln>
            <a:effectLst>
              <a:outerShdw blurRad="41275" dist="25400" dir="5400000" algn="tl" rotWithShape="0">
                <a:srgbClr val="68686D">
                  <a:alpha val="34998"/>
                </a:srgbClr>
              </a:outerShdw>
            </a:effectLst>
          </p:spPr>
          <p:txBody>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S PGothic" panose="020B0600070205080204" pitchFamily="34" charset="-128"/>
                <a:cs typeface="+mn-cs"/>
              </a:endParaRPr>
            </a:p>
          </p:txBody>
        </p:sp>
        <p:sp>
          <p:nvSpPr>
            <p:cNvPr id="80" name="TextBox 52">
              <a:extLst>
                <a:ext uri="{FF2B5EF4-FFF2-40B4-BE49-F238E27FC236}">
                  <a16:creationId xmlns:a16="http://schemas.microsoft.com/office/drawing/2014/main" id="{D8E27C8A-6D85-44E2-9FBB-CB78E85F045C}"/>
                </a:ext>
              </a:extLst>
            </p:cNvPr>
            <p:cNvSpPr txBox="1"/>
            <p:nvPr/>
          </p:nvSpPr>
          <p:spPr bwMode="auto">
            <a:xfrm>
              <a:off x="6865937" y="4190518"/>
              <a:ext cx="1023949" cy="414643"/>
            </a:xfrm>
            <a:prstGeom prst="rect">
              <a:avLst/>
            </a:prstGeom>
            <a:noFill/>
          </p:spPr>
          <p:txBody>
            <a:bodyPr wrap="squar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343437"/>
                  </a:solidFill>
                  <a:effectLst/>
                  <a:uLnTx/>
                  <a:uFillTx/>
                  <a:latin typeface="Calibri" panose="020F0502020204030204"/>
                  <a:ea typeface="MS PGothic" panose="020B0600070205080204" pitchFamily="34" charset="-128"/>
                  <a:cs typeface="Arial"/>
                </a:rPr>
                <a:t>Is student willing to take 2 math classes in senior year?</a:t>
              </a:r>
            </a:p>
          </p:txBody>
        </p:sp>
      </p:grpSp>
      <p:cxnSp>
        <p:nvCxnSpPr>
          <p:cNvPr id="81" name="Straight Arrow Connector 80">
            <a:extLst>
              <a:ext uri="{FF2B5EF4-FFF2-40B4-BE49-F238E27FC236}">
                <a16:creationId xmlns:a16="http://schemas.microsoft.com/office/drawing/2014/main" id="{AF93304F-AB74-46A1-84A6-366A69EFD614}"/>
              </a:ext>
            </a:extLst>
          </p:cNvPr>
          <p:cNvCxnSpPr>
            <a:cxnSpLocks/>
          </p:cNvCxnSpPr>
          <p:nvPr/>
        </p:nvCxnSpPr>
        <p:spPr>
          <a:xfrm flipV="1">
            <a:off x="6157135" y="1597641"/>
            <a:ext cx="438912" cy="1"/>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sp>
        <p:nvSpPr>
          <p:cNvPr id="82" name="Process 69">
            <a:extLst>
              <a:ext uri="{FF2B5EF4-FFF2-40B4-BE49-F238E27FC236}">
                <a16:creationId xmlns:a16="http://schemas.microsoft.com/office/drawing/2014/main" id="{7018B66D-78E5-46A2-BAFD-D74F04B84D53}"/>
              </a:ext>
            </a:extLst>
          </p:cNvPr>
          <p:cNvSpPr>
            <a:spLocks noChangeArrowheads="1"/>
          </p:cNvSpPr>
          <p:nvPr/>
        </p:nvSpPr>
        <p:spPr bwMode="auto">
          <a:xfrm>
            <a:off x="6614304" y="994855"/>
            <a:ext cx="1688675" cy="780197"/>
          </a:xfrm>
          <a:prstGeom prst="flowChartProcess">
            <a:avLst/>
          </a:prstGeom>
          <a:solidFill>
            <a:schemeClr val="accent6">
              <a:lumMod val="60000"/>
              <a:lumOff val="40000"/>
            </a:schemeClr>
          </a:solidFill>
          <a:ln w="9525">
            <a:solidFill>
              <a:srgbClr val="FFFFFF"/>
            </a:solidFill>
            <a:miter lim="800000"/>
            <a:headEnd/>
            <a:tailEnd/>
          </a:ln>
          <a:effectLst>
            <a:outerShdw blurRad="41275" dist="25400" dir="5400000" algn="tl" rotWithShape="0">
              <a:srgbClr val="68686D">
                <a:alpha val="34998"/>
              </a:srgbClr>
            </a:outerShdw>
          </a:effectLst>
        </p:spPr>
        <p:txBody>
          <a:bodyPr anchor="ct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Student takes a </a:t>
            </a:r>
            <a:r>
              <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non-TM class </a:t>
            </a: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during senior year to meet state graduation requirement.</a:t>
            </a:r>
          </a:p>
        </p:txBody>
      </p:sp>
      <p:cxnSp>
        <p:nvCxnSpPr>
          <p:cNvPr id="90" name="Straight Arrow Connector 89">
            <a:extLst>
              <a:ext uri="{FF2B5EF4-FFF2-40B4-BE49-F238E27FC236}">
                <a16:creationId xmlns:a16="http://schemas.microsoft.com/office/drawing/2014/main" id="{8BB5DEFB-B590-4CD1-BB1E-F449598DD499}"/>
              </a:ext>
            </a:extLst>
          </p:cNvPr>
          <p:cNvCxnSpPr>
            <a:cxnSpLocks/>
          </p:cNvCxnSpPr>
          <p:nvPr/>
        </p:nvCxnSpPr>
        <p:spPr>
          <a:xfrm>
            <a:off x="4246100" y="1597641"/>
            <a:ext cx="548640" cy="0"/>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cxnSp>
        <p:nvCxnSpPr>
          <p:cNvPr id="91" name="Straight Arrow Connector 90">
            <a:extLst>
              <a:ext uri="{FF2B5EF4-FFF2-40B4-BE49-F238E27FC236}">
                <a16:creationId xmlns:a16="http://schemas.microsoft.com/office/drawing/2014/main" id="{83915A8C-1297-4587-A4DE-EE5C73E69D16}"/>
              </a:ext>
            </a:extLst>
          </p:cNvPr>
          <p:cNvCxnSpPr>
            <a:cxnSpLocks/>
          </p:cNvCxnSpPr>
          <p:nvPr/>
        </p:nvCxnSpPr>
        <p:spPr>
          <a:xfrm flipH="1">
            <a:off x="5470460" y="2255633"/>
            <a:ext cx="530" cy="384048"/>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sp>
        <p:nvSpPr>
          <p:cNvPr id="92" name="Rectangle 91">
            <a:extLst>
              <a:ext uri="{FF2B5EF4-FFF2-40B4-BE49-F238E27FC236}">
                <a16:creationId xmlns:a16="http://schemas.microsoft.com/office/drawing/2014/main" id="{79087E6C-F3B0-4402-86C6-39908DF94131}"/>
              </a:ext>
            </a:extLst>
          </p:cNvPr>
          <p:cNvSpPr/>
          <p:nvPr/>
        </p:nvSpPr>
        <p:spPr>
          <a:xfrm>
            <a:off x="5455397" y="2264637"/>
            <a:ext cx="466432" cy="230832"/>
          </a:xfrm>
          <a:prstGeom prst="rect">
            <a:avLst/>
          </a:prstGeom>
        </p:spPr>
        <p:txBody>
          <a:bodyPr wrap="squar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Yes</a:t>
            </a:r>
            <a:r>
              <a:rPr kumimoji="0" lang="en-US" sz="900" b="0" i="0" u="none" strike="noStrike" kern="1200" cap="none" spc="0" normalizeH="0" baseline="30000" noProof="0" dirty="0">
                <a:ln>
                  <a:noFill/>
                </a:ln>
                <a:solidFill>
                  <a:prstClr val="black"/>
                </a:solidFill>
                <a:effectLst/>
                <a:uLnTx/>
                <a:uFillTx/>
                <a:latin typeface="Calibri" panose="020F0502020204030204" pitchFamily="34" charset="0"/>
                <a:ea typeface="MS PGothic" panose="020B0600070205080204" pitchFamily="34" charset="-128"/>
                <a:cs typeface="Arial"/>
              </a:rPr>
              <a:t>2</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sp>
        <p:nvSpPr>
          <p:cNvPr id="93" name="Process 69">
            <a:extLst>
              <a:ext uri="{FF2B5EF4-FFF2-40B4-BE49-F238E27FC236}">
                <a16:creationId xmlns:a16="http://schemas.microsoft.com/office/drawing/2014/main" id="{B024DDFE-D866-450F-85F1-5621EF117822}"/>
              </a:ext>
            </a:extLst>
          </p:cNvPr>
          <p:cNvSpPr>
            <a:spLocks noChangeArrowheads="1"/>
          </p:cNvSpPr>
          <p:nvPr/>
        </p:nvSpPr>
        <p:spPr bwMode="auto">
          <a:xfrm>
            <a:off x="4773319" y="2641560"/>
            <a:ext cx="1461084" cy="348871"/>
          </a:xfrm>
          <a:prstGeom prst="flowChartProcess">
            <a:avLst/>
          </a:prstGeom>
          <a:solidFill>
            <a:srgbClr val="759FAB"/>
          </a:solidFill>
          <a:ln w="9525">
            <a:solidFill>
              <a:srgbClr val="FFFFFF"/>
            </a:solidFill>
            <a:miter lim="800000"/>
            <a:headEnd/>
            <a:tailEnd/>
          </a:ln>
          <a:effectLst>
            <a:outerShdw blurRad="41275" dist="25400" dir="5400000" algn="tl" rotWithShape="0">
              <a:srgbClr val="68686D">
                <a:alpha val="34998"/>
              </a:srgbClr>
            </a:outerShdw>
          </a:effectLst>
        </p:spPr>
        <p:txBody>
          <a:bodyPr anchor="ct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Determine placement into transitional </a:t>
            </a: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Arial"/>
              </a:rPr>
              <a:t>math</a:t>
            </a:r>
            <a:endPar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endParaRPr>
          </a:p>
        </p:txBody>
      </p:sp>
      <p:sp>
        <p:nvSpPr>
          <p:cNvPr id="94" name="TextBox 93">
            <a:extLst>
              <a:ext uri="{FF2B5EF4-FFF2-40B4-BE49-F238E27FC236}">
                <a16:creationId xmlns:a16="http://schemas.microsoft.com/office/drawing/2014/main" id="{73D6EA7C-E5E7-48A6-8305-AC5B84C5D8E7}"/>
              </a:ext>
            </a:extLst>
          </p:cNvPr>
          <p:cNvSpPr txBox="1"/>
          <p:nvPr/>
        </p:nvSpPr>
        <p:spPr>
          <a:xfrm>
            <a:off x="343647" y="212935"/>
            <a:ext cx="545782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Decision Chart for Senior Math Placement</a:t>
            </a:r>
          </a:p>
        </p:txBody>
      </p:sp>
      <p:sp>
        <p:nvSpPr>
          <p:cNvPr id="95" name="TextBox 39">
            <a:extLst>
              <a:ext uri="{FF2B5EF4-FFF2-40B4-BE49-F238E27FC236}">
                <a16:creationId xmlns:a16="http://schemas.microsoft.com/office/drawing/2014/main" id="{DD306690-AB01-4D86-9A54-9209E42B55E2}"/>
              </a:ext>
            </a:extLst>
          </p:cNvPr>
          <p:cNvSpPr txBox="1"/>
          <p:nvPr/>
        </p:nvSpPr>
        <p:spPr bwMode="auto">
          <a:xfrm>
            <a:off x="2714624" y="626757"/>
            <a:ext cx="1863725" cy="277813"/>
          </a:xfrm>
          <a:prstGeom prst="rect">
            <a:avLst/>
          </a:prstGeom>
          <a:noFill/>
        </p:spPr>
        <p:txBody>
          <a:bodyPr anchor="ctr">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000" cap="none" spc="50" normalizeH="0" baseline="0" noProof="0" dirty="0">
                <a:ln>
                  <a:noFill/>
                </a:ln>
                <a:solidFill>
                  <a:prstClr val="white"/>
                </a:solidFill>
                <a:effectLst/>
                <a:uLnTx/>
                <a:uFillTx/>
                <a:latin typeface="Calibri Light" panose="020F0302020204030204"/>
                <a:ea typeface="MS PGothic" panose="020B0600070205080204" pitchFamily="34" charset="-128"/>
                <a:cs typeface="Arial"/>
              </a:rPr>
              <a:t>Step 2</a:t>
            </a:r>
          </a:p>
        </p:txBody>
      </p:sp>
      <p:grpSp>
        <p:nvGrpSpPr>
          <p:cNvPr id="96" name="Group 95">
            <a:extLst>
              <a:ext uri="{FF2B5EF4-FFF2-40B4-BE49-F238E27FC236}">
                <a16:creationId xmlns:a16="http://schemas.microsoft.com/office/drawing/2014/main" id="{6E5E1D32-4321-4A19-96EA-3B020FDE2E23}"/>
              </a:ext>
            </a:extLst>
          </p:cNvPr>
          <p:cNvGrpSpPr>
            <a:grpSpLocks/>
          </p:cNvGrpSpPr>
          <p:nvPr/>
        </p:nvGrpSpPr>
        <p:grpSpPr bwMode="auto">
          <a:xfrm>
            <a:off x="4878202" y="3179326"/>
            <a:ext cx="1200150" cy="1090612"/>
            <a:chOff x="6774181" y="3811142"/>
            <a:chExt cx="1200150" cy="1090613"/>
          </a:xfrm>
        </p:grpSpPr>
        <p:sp>
          <p:nvSpPr>
            <p:cNvPr id="97" name="Decision 51">
              <a:extLst>
                <a:ext uri="{FF2B5EF4-FFF2-40B4-BE49-F238E27FC236}">
                  <a16:creationId xmlns:a16="http://schemas.microsoft.com/office/drawing/2014/main" id="{BEFAFBFC-6B45-476F-80CE-1B4FB1AE4943}"/>
                </a:ext>
              </a:extLst>
            </p:cNvPr>
            <p:cNvSpPr>
              <a:spLocks noChangeArrowheads="1"/>
            </p:cNvSpPr>
            <p:nvPr/>
          </p:nvSpPr>
          <p:spPr bwMode="auto">
            <a:xfrm>
              <a:off x="6815117" y="3811142"/>
              <a:ext cx="1092200" cy="1090613"/>
            </a:xfrm>
            <a:prstGeom prst="flowChartDecision">
              <a:avLst/>
            </a:prstGeom>
            <a:solidFill>
              <a:schemeClr val="accent2"/>
            </a:solidFill>
            <a:ln w="9525">
              <a:solidFill>
                <a:srgbClr val="FFFFFF"/>
              </a:solidFill>
              <a:miter lim="800000"/>
              <a:headEnd/>
              <a:tailEnd/>
            </a:ln>
            <a:effectLst>
              <a:outerShdw blurRad="41275" dist="25400" dir="5400000" algn="tl" rotWithShape="0">
                <a:srgbClr val="68686D">
                  <a:alpha val="34998"/>
                </a:srgbClr>
              </a:outerShdw>
            </a:effectLst>
          </p:spPr>
          <p:txBody>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S PGothic" panose="020B0600070205080204" pitchFamily="34" charset="-128"/>
                <a:cs typeface="+mn-cs"/>
              </a:endParaRPr>
            </a:p>
          </p:txBody>
        </p:sp>
        <p:sp>
          <p:nvSpPr>
            <p:cNvPr id="98" name="TextBox 52">
              <a:extLst>
                <a:ext uri="{FF2B5EF4-FFF2-40B4-BE49-F238E27FC236}">
                  <a16:creationId xmlns:a16="http://schemas.microsoft.com/office/drawing/2014/main" id="{258C7728-6843-4A2F-959E-511CD409D53C}"/>
                </a:ext>
              </a:extLst>
            </p:cNvPr>
            <p:cNvSpPr txBox="1"/>
            <p:nvPr/>
          </p:nvSpPr>
          <p:spPr bwMode="auto">
            <a:xfrm>
              <a:off x="6774181" y="4231326"/>
              <a:ext cx="1200150" cy="507831"/>
            </a:xfrm>
            <a:prstGeom prst="rect">
              <a:avLst/>
            </a:prstGeom>
            <a:noFill/>
          </p:spPr>
          <p:txBody>
            <a:bodyPr>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343437"/>
                  </a:solidFill>
                  <a:effectLst/>
                  <a:uLnTx/>
                  <a:uFillTx/>
                  <a:latin typeface="Calibri" panose="020F0502020204030204"/>
                  <a:ea typeface="MS PGothic" panose="020B0600070205080204" pitchFamily="34" charset="-128"/>
                  <a:cs typeface="Arial"/>
                </a:rPr>
                <a:t>Needs Transition   to STEM?</a:t>
              </a:r>
              <a:r>
                <a:rPr kumimoji="0" lang="en-US" sz="1000" b="0" i="0" u="none" strike="noStrike" kern="1200" cap="none" spc="0" normalizeH="0" baseline="30000" noProof="0" dirty="0">
                  <a:ln>
                    <a:noFill/>
                  </a:ln>
                  <a:solidFill>
                    <a:srgbClr val="343437"/>
                  </a:solidFill>
                  <a:effectLst/>
                  <a:uLnTx/>
                  <a:uFillTx/>
                  <a:latin typeface="Calibri" panose="020F0502020204030204"/>
                  <a:ea typeface="MS PGothic" panose="020B0600070205080204" pitchFamily="34" charset="-128"/>
                  <a:cs typeface="Arial"/>
                </a:rPr>
                <a:t>3</a:t>
              </a:r>
              <a:endParaRPr kumimoji="0" lang="en-US" sz="10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a:p>
              <a:pPr marL="0" marR="0" lvl="0" indent="0" algn="ctr" defTabSz="457200" rtl="0" eaLnBrk="1" fontAlgn="auto" latinLnBrk="0" hangingPunct="1">
                <a:lnSpc>
                  <a:spcPct val="9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343437"/>
                </a:solidFill>
                <a:effectLst/>
                <a:uLnTx/>
                <a:uFillTx/>
                <a:latin typeface="Calibri" panose="020F0502020204030204"/>
                <a:ea typeface="MS PGothic" panose="020B0600070205080204" pitchFamily="34" charset="-128"/>
                <a:cs typeface="Arial"/>
              </a:endParaRPr>
            </a:p>
          </p:txBody>
        </p:sp>
      </p:grpSp>
      <p:cxnSp>
        <p:nvCxnSpPr>
          <p:cNvPr id="99" name="Straight Arrow Connector 98">
            <a:extLst>
              <a:ext uri="{FF2B5EF4-FFF2-40B4-BE49-F238E27FC236}">
                <a16:creationId xmlns:a16="http://schemas.microsoft.com/office/drawing/2014/main" id="{7C123289-374F-4AFB-AB64-E78077C4D9FA}"/>
              </a:ext>
            </a:extLst>
          </p:cNvPr>
          <p:cNvCxnSpPr>
            <a:cxnSpLocks/>
          </p:cNvCxnSpPr>
          <p:nvPr/>
        </p:nvCxnSpPr>
        <p:spPr>
          <a:xfrm flipH="1">
            <a:off x="5470460" y="3006842"/>
            <a:ext cx="530" cy="182880"/>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sp>
        <p:nvSpPr>
          <p:cNvPr id="105" name="Rectangle 104">
            <a:extLst>
              <a:ext uri="{FF2B5EF4-FFF2-40B4-BE49-F238E27FC236}">
                <a16:creationId xmlns:a16="http://schemas.microsoft.com/office/drawing/2014/main" id="{AC4F0038-1CD8-4793-BD49-29CE90F067D8}"/>
              </a:ext>
            </a:extLst>
          </p:cNvPr>
          <p:cNvSpPr/>
          <p:nvPr/>
        </p:nvSpPr>
        <p:spPr>
          <a:xfrm>
            <a:off x="5805376" y="3961499"/>
            <a:ext cx="319087" cy="230188"/>
          </a:xfrm>
          <a:prstGeom prst="rect">
            <a:avLst/>
          </a:prstGeom>
        </p:spPr>
        <p:txBody>
          <a:bodyPr wrap="non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No</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sp>
        <p:nvSpPr>
          <p:cNvPr id="106" name="Process 69">
            <a:extLst>
              <a:ext uri="{FF2B5EF4-FFF2-40B4-BE49-F238E27FC236}">
                <a16:creationId xmlns:a16="http://schemas.microsoft.com/office/drawing/2014/main" id="{0D608733-8F30-456D-8509-30D889B51747}"/>
              </a:ext>
            </a:extLst>
          </p:cNvPr>
          <p:cNvSpPr>
            <a:spLocks noChangeArrowheads="1"/>
          </p:cNvSpPr>
          <p:nvPr/>
        </p:nvSpPr>
        <p:spPr bwMode="auto">
          <a:xfrm>
            <a:off x="4571999" y="4418286"/>
            <a:ext cx="1439339" cy="982548"/>
          </a:xfrm>
          <a:prstGeom prst="flowChartProcess">
            <a:avLst/>
          </a:prstGeom>
          <a:solidFill>
            <a:srgbClr val="759FAB"/>
          </a:solidFill>
          <a:ln w="9525">
            <a:solidFill>
              <a:srgbClr val="FFFFFF"/>
            </a:solidFill>
            <a:miter lim="800000"/>
            <a:headEnd/>
            <a:tailEnd/>
          </a:ln>
          <a:effectLst>
            <a:outerShdw blurRad="41275" dist="25400" dir="5400000" algn="tl" rotWithShape="0">
              <a:srgbClr val="68686D">
                <a:alpha val="34998"/>
              </a:srgbClr>
            </a:outerShdw>
          </a:effectLst>
        </p:spPr>
        <p:txBody>
          <a:bodyPr anchor="t"/>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Evaluate STEM prerequisite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 B or better in Algebra 1 or a higher math course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 Math GPA </a:t>
            </a:r>
            <a:r>
              <a:rPr kumimoji="0" lang="en-US" sz="800" b="0" i="0" u="none" strike="noStrike" kern="1200" cap="none" spc="0" normalizeH="0" baseline="0" noProof="0" dirty="0">
                <a:ln>
                  <a:noFill/>
                </a:ln>
                <a:solidFill>
                  <a:srgbClr val="343437"/>
                </a:solidFill>
                <a:effectLst/>
                <a:uLnTx/>
                <a:uFillTx/>
                <a:latin typeface="Calibri" panose="020F0502020204030204" pitchFamily="34" charset="0"/>
                <a:ea typeface="MS PGothic" panose="020B0600070205080204" pitchFamily="34" charset="-128"/>
                <a:cs typeface="Arial"/>
              </a:rPr>
              <a:t>≥ </a:t>
            </a:r>
            <a:r>
              <a:rPr kumimoji="0" lang="en-US" sz="8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2.5 (out of 4.0)</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 Teacher verification of transitional college algebra prerequisite competencies</a:t>
            </a:r>
          </a:p>
        </p:txBody>
      </p:sp>
      <p:cxnSp>
        <p:nvCxnSpPr>
          <p:cNvPr id="107" name="Straight Arrow Connector 106">
            <a:extLst>
              <a:ext uri="{FF2B5EF4-FFF2-40B4-BE49-F238E27FC236}">
                <a16:creationId xmlns:a16="http://schemas.microsoft.com/office/drawing/2014/main" id="{9F28CC5D-5F0C-4E61-8226-C5DA380C4BF7}"/>
              </a:ext>
            </a:extLst>
          </p:cNvPr>
          <p:cNvCxnSpPr>
            <a:cxnSpLocks/>
          </p:cNvCxnSpPr>
          <p:nvPr/>
        </p:nvCxnSpPr>
        <p:spPr>
          <a:xfrm flipV="1">
            <a:off x="4265504" y="2899954"/>
            <a:ext cx="512064" cy="1"/>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sp>
        <p:nvSpPr>
          <p:cNvPr id="108" name="Process 69">
            <a:extLst>
              <a:ext uri="{FF2B5EF4-FFF2-40B4-BE49-F238E27FC236}">
                <a16:creationId xmlns:a16="http://schemas.microsoft.com/office/drawing/2014/main" id="{35A5CCA3-5AF8-430D-A3B9-4F5A0DE25CEA}"/>
              </a:ext>
            </a:extLst>
          </p:cNvPr>
          <p:cNvSpPr>
            <a:spLocks noChangeArrowheads="1"/>
          </p:cNvSpPr>
          <p:nvPr/>
        </p:nvSpPr>
        <p:spPr bwMode="auto">
          <a:xfrm>
            <a:off x="6576528" y="4994987"/>
            <a:ext cx="1726451" cy="913240"/>
          </a:xfrm>
          <a:prstGeom prst="flowChartProcess">
            <a:avLst/>
          </a:prstGeom>
          <a:solidFill>
            <a:schemeClr val="accent6">
              <a:lumMod val="60000"/>
              <a:lumOff val="40000"/>
            </a:schemeClr>
          </a:solidFill>
          <a:ln w="9525">
            <a:solidFill>
              <a:srgbClr val="FFFFFF"/>
            </a:solidFill>
            <a:miter lim="800000"/>
            <a:headEnd/>
            <a:tailEnd/>
          </a:ln>
          <a:effectLst>
            <a:outerShdw blurRad="41275" dist="25400" dir="5400000" algn="tl" rotWithShape="0">
              <a:srgbClr val="68686D">
                <a:alpha val="34998"/>
              </a:srgbClr>
            </a:outerShdw>
          </a:effectLst>
        </p:spPr>
        <p:txBody>
          <a:bodyPr anchor="ct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Student takes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 </a:t>
            </a:r>
            <a:r>
              <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Transition to QL/Stats </a:t>
            </a: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or </a:t>
            </a:r>
            <a:r>
              <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Transition to Tech Math, </a:t>
            </a: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depending on their pathway.</a:t>
            </a:r>
            <a:r>
              <a:rPr kumimoji="0" lang="en-US" sz="1000" b="0" i="0" u="none" strike="noStrike" kern="1200" cap="none" spc="0" normalizeH="0" baseline="30000" noProof="0" dirty="0">
                <a:ln>
                  <a:noFill/>
                </a:ln>
                <a:solidFill>
                  <a:prstClr val="black"/>
                </a:solidFill>
                <a:effectLst/>
                <a:uLnTx/>
                <a:uFillTx/>
                <a:latin typeface="Calibri" panose="020F0502020204030204"/>
                <a:ea typeface="MS PGothic" panose="020B0600070205080204" pitchFamily="34" charset="-128"/>
                <a:cs typeface="Arial"/>
              </a:rPr>
              <a:t>4</a:t>
            </a:r>
            <a:endPar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endParaRPr>
          </a:p>
        </p:txBody>
      </p:sp>
      <p:cxnSp>
        <p:nvCxnSpPr>
          <p:cNvPr id="116" name="Straight Arrow Connector 115">
            <a:extLst>
              <a:ext uri="{FF2B5EF4-FFF2-40B4-BE49-F238E27FC236}">
                <a16:creationId xmlns:a16="http://schemas.microsoft.com/office/drawing/2014/main" id="{F1485F58-E2B8-4BA6-B7FC-E03B4D1FCC30}"/>
              </a:ext>
            </a:extLst>
          </p:cNvPr>
          <p:cNvCxnSpPr>
            <a:cxnSpLocks/>
          </p:cNvCxnSpPr>
          <p:nvPr/>
        </p:nvCxnSpPr>
        <p:spPr>
          <a:xfrm flipH="1">
            <a:off x="5465238" y="5414847"/>
            <a:ext cx="530" cy="182880"/>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grpSp>
        <p:nvGrpSpPr>
          <p:cNvPr id="122" name="Group 121">
            <a:extLst>
              <a:ext uri="{FF2B5EF4-FFF2-40B4-BE49-F238E27FC236}">
                <a16:creationId xmlns:a16="http://schemas.microsoft.com/office/drawing/2014/main" id="{3C85333E-4A8F-452C-833D-9D9D4C170453}"/>
              </a:ext>
            </a:extLst>
          </p:cNvPr>
          <p:cNvGrpSpPr>
            <a:grpSpLocks/>
          </p:cNvGrpSpPr>
          <p:nvPr/>
        </p:nvGrpSpPr>
        <p:grpSpPr bwMode="auto">
          <a:xfrm>
            <a:off x="4892320" y="5603113"/>
            <a:ext cx="1150592" cy="1007412"/>
            <a:chOff x="6763061" y="3811142"/>
            <a:chExt cx="1200150" cy="1090613"/>
          </a:xfrm>
        </p:grpSpPr>
        <p:sp>
          <p:nvSpPr>
            <p:cNvPr id="123" name="Decision 51">
              <a:extLst>
                <a:ext uri="{FF2B5EF4-FFF2-40B4-BE49-F238E27FC236}">
                  <a16:creationId xmlns:a16="http://schemas.microsoft.com/office/drawing/2014/main" id="{70A3EDD9-50AA-4C8D-837E-F1BAD8B295AE}"/>
                </a:ext>
              </a:extLst>
            </p:cNvPr>
            <p:cNvSpPr>
              <a:spLocks noChangeArrowheads="1"/>
            </p:cNvSpPr>
            <p:nvPr/>
          </p:nvSpPr>
          <p:spPr bwMode="auto">
            <a:xfrm>
              <a:off x="6815117" y="3811142"/>
              <a:ext cx="1092200" cy="1090613"/>
            </a:xfrm>
            <a:prstGeom prst="flowChartDecision">
              <a:avLst/>
            </a:prstGeom>
            <a:solidFill>
              <a:schemeClr val="accent2"/>
            </a:solidFill>
            <a:ln w="9525">
              <a:solidFill>
                <a:srgbClr val="FFFFFF"/>
              </a:solidFill>
              <a:miter lim="800000"/>
              <a:headEnd/>
              <a:tailEnd/>
            </a:ln>
            <a:effectLst>
              <a:outerShdw blurRad="41275" dist="25400" dir="5400000" algn="tl" rotWithShape="0">
                <a:srgbClr val="68686D">
                  <a:alpha val="34998"/>
                </a:srgbClr>
              </a:outerShdw>
            </a:effectLst>
          </p:spPr>
          <p:txBody>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S PGothic" panose="020B0600070205080204" pitchFamily="34" charset="-128"/>
                <a:cs typeface="+mn-cs"/>
              </a:endParaRPr>
            </a:p>
          </p:txBody>
        </p:sp>
        <p:sp>
          <p:nvSpPr>
            <p:cNvPr id="124" name="TextBox 52">
              <a:extLst>
                <a:ext uri="{FF2B5EF4-FFF2-40B4-BE49-F238E27FC236}">
                  <a16:creationId xmlns:a16="http://schemas.microsoft.com/office/drawing/2014/main" id="{E3B77F51-29B1-4129-AFD4-77CDA4189617}"/>
                </a:ext>
              </a:extLst>
            </p:cNvPr>
            <p:cNvSpPr txBox="1"/>
            <p:nvPr/>
          </p:nvSpPr>
          <p:spPr bwMode="auto">
            <a:xfrm>
              <a:off x="6763061" y="4175802"/>
              <a:ext cx="1200150" cy="504791"/>
            </a:xfrm>
            <a:prstGeom prst="rect">
              <a:avLst/>
            </a:prstGeom>
            <a:noFill/>
          </p:spPr>
          <p:txBody>
            <a:bodyPr>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343437"/>
                  </a:solidFill>
                  <a:effectLst/>
                  <a:uLnTx/>
                  <a:uFillTx/>
                  <a:latin typeface="Calibri" panose="020F0502020204030204"/>
                  <a:ea typeface="MS PGothic" panose="020B0600070205080204" pitchFamily="34" charset="-128"/>
                  <a:cs typeface="Arial"/>
                </a:rPr>
                <a:t>Meets 1 or more prerequisite criteria?</a:t>
              </a:r>
            </a:p>
          </p:txBody>
        </p:sp>
      </p:grpSp>
      <p:cxnSp>
        <p:nvCxnSpPr>
          <p:cNvPr id="125" name="Straight Arrow Connector 124">
            <a:extLst>
              <a:ext uri="{FF2B5EF4-FFF2-40B4-BE49-F238E27FC236}">
                <a16:creationId xmlns:a16="http://schemas.microsoft.com/office/drawing/2014/main" id="{3C105CB8-E754-4952-8EF3-489F841987CC}"/>
              </a:ext>
            </a:extLst>
          </p:cNvPr>
          <p:cNvCxnSpPr>
            <a:cxnSpLocks/>
          </p:cNvCxnSpPr>
          <p:nvPr/>
        </p:nvCxnSpPr>
        <p:spPr>
          <a:xfrm>
            <a:off x="5729836" y="6336186"/>
            <a:ext cx="822960" cy="3175"/>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sp>
        <p:nvSpPr>
          <p:cNvPr id="127" name="Process 69">
            <a:extLst>
              <a:ext uri="{FF2B5EF4-FFF2-40B4-BE49-F238E27FC236}">
                <a16:creationId xmlns:a16="http://schemas.microsoft.com/office/drawing/2014/main" id="{F93E6B8F-3CD9-4614-89C5-35BA696DE789}"/>
              </a:ext>
            </a:extLst>
          </p:cNvPr>
          <p:cNvSpPr>
            <a:spLocks noChangeArrowheads="1"/>
          </p:cNvSpPr>
          <p:nvPr/>
        </p:nvSpPr>
        <p:spPr bwMode="auto">
          <a:xfrm>
            <a:off x="6585864" y="6096650"/>
            <a:ext cx="1673491" cy="447212"/>
          </a:xfrm>
          <a:prstGeom prst="flowChartProcess">
            <a:avLst/>
          </a:prstGeom>
          <a:solidFill>
            <a:schemeClr val="accent6">
              <a:lumMod val="60000"/>
              <a:lumOff val="40000"/>
            </a:schemeClr>
          </a:solidFill>
          <a:ln w="9525">
            <a:solidFill>
              <a:srgbClr val="FFFFFF"/>
            </a:solidFill>
            <a:miter lim="800000"/>
            <a:headEnd/>
            <a:tailEnd/>
          </a:ln>
          <a:effectLst>
            <a:outerShdw blurRad="41275" dist="25400" dir="5400000" algn="tl" rotWithShape="0">
              <a:srgbClr val="68686D">
                <a:alpha val="34998"/>
              </a:srgbClr>
            </a:outerShdw>
          </a:effectLst>
        </p:spPr>
        <p:txBody>
          <a:bodyPr anchor="ct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Student takes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 </a:t>
            </a:r>
            <a:r>
              <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Transition to STEM</a:t>
            </a: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mn-cs"/>
              </a:rPr>
              <a:t>.</a:t>
            </a:r>
            <a:r>
              <a:rPr kumimoji="0" lang="en-US" sz="1000" b="0" i="0" u="none" strike="noStrike" kern="1200" cap="none" spc="0" normalizeH="0" baseline="30000" noProof="0" dirty="0">
                <a:ln>
                  <a:noFill/>
                </a:ln>
                <a:solidFill>
                  <a:prstClr val="black"/>
                </a:solidFill>
                <a:effectLst/>
                <a:uLnTx/>
                <a:uFillTx/>
                <a:latin typeface="Calibri" panose="020F0502020204030204" pitchFamily="34" charset="0"/>
                <a:ea typeface="MS PGothic" panose="020B0600070205080204" pitchFamily="34" charset="-128"/>
                <a:cs typeface="Arial"/>
              </a:rPr>
              <a:t>4</a:t>
            </a:r>
            <a:endPar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endParaRPr>
          </a:p>
        </p:txBody>
      </p:sp>
      <p:sp>
        <p:nvSpPr>
          <p:cNvPr id="139" name="Rectangle 138">
            <a:extLst>
              <a:ext uri="{FF2B5EF4-FFF2-40B4-BE49-F238E27FC236}">
                <a16:creationId xmlns:a16="http://schemas.microsoft.com/office/drawing/2014/main" id="{3C551AD2-2DD6-43CC-9F98-CAA438B339A0}"/>
              </a:ext>
            </a:extLst>
          </p:cNvPr>
          <p:cNvSpPr/>
          <p:nvPr/>
        </p:nvSpPr>
        <p:spPr>
          <a:xfrm>
            <a:off x="6040215" y="6081392"/>
            <a:ext cx="346075" cy="231775"/>
          </a:xfrm>
          <a:prstGeom prst="rect">
            <a:avLst/>
          </a:prstGeom>
        </p:spPr>
        <p:txBody>
          <a:bodyPr wrap="squar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Yes</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sp>
        <p:nvSpPr>
          <p:cNvPr id="140" name="Rectangle 139">
            <a:extLst>
              <a:ext uri="{FF2B5EF4-FFF2-40B4-BE49-F238E27FC236}">
                <a16:creationId xmlns:a16="http://schemas.microsoft.com/office/drawing/2014/main" id="{4C795AE5-7C86-4863-B5F6-3D41D11D1C6E}"/>
              </a:ext>
            </a:extLst>
          </p:cNvPr>
          <p:cNvSpPr/>
          <p:nvPr/>
        </p:nvSpPr>
        <p:spPr>
          <a:xfrm>
            <a:off x="6017676" y="5523953"/>
            <a:ext cx="319087" cy="230188"/>
          </a:xfrm>
          <a:prstGeom prst="rect">
            <a:avLst/>
          </a:prstGeom>
        </p:spPr>
        <p:txBody>
          <a:bodyPr wrap="non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No</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sp>
        <p:nvSpPr>
          <p:cNvPr id="143" name="TextBox 142">
            <a:extLst>
              <a:ext uri="{FF2B5EF4-FFF2-40B4-BE49-F238E27FC236}">
                <a16:creationId xmlns:a16="http://schemas.microsoft.com/office/drawing/2014/main" id="{12287EF4-13A0-4D9C-B5B2-6F330EA7034A}"/>
              </a:ext>
            </a:extLst>
          </p:cNvPr>
          <p:cNvSpPr txBox="1"/>
          <p:nvPr/>
        </p:nvSpPr>
        <p:spPr>
          <a:xfrm>
            <a:off x="6518118" y="1895036"/>
            <a:ext cx="1773908" cy="31393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30000" noProof="0" dirty="0">
                <a:ln>
                  <a:noFill/>
                </a:ln>
                <a:solidFill>
                  <a:prstClr val="black"/>
                </a:solidFill>
                <a:effectLst/>
                <a:uLnTx/>
                <a:uFillTx/>
                <a:latin typeface="Calibri" panose="020F0502020204030204"/>
                <a:ea typeface="+mn-ea"/>
                <a:cs typeface="+mn-cs"/>
              </a:rPr>
              <a:t>1</a:t>
            </a:r>
            <a:r>
              <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rPr>
              <a:t>School districts may adjust senior math placement based on end-of-junior year information such as grades, standardized test scores, etc.</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30000" noProof="0" dirty="0">
                <a:ln>
                  <a:noFill/>
                </a:ln>
                <a:solidFill>
                  <a:prstClr val="black"/>
                </a:solidFill>
                <a:effectLst/>
                <a:uLnTx/>
                <a:uFillTx/>
                <a:latin typeface="Calibri" panose="020F0502020204030204"/>
                <a:ea typeface="+mn-ea"/>
                <a:cs typeface="+mn-cs"/>
              </a:rPr>
              <a:t>2</a:t>
            </a:r>
            <a:r>
              <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rPr>
              <a:t>Seniors who want to take TM but have not completed the state math requirement are required to be concurrently enrolled in a course that will meet the state graduation requirement.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30000" noProof="0" dirty="0">
                <a:ln>
                  <a:noFill/>
                </a:ln>
                <a:solidFill>
                  <a:prstClr val="black"/>
                </a:solidFill>
                <a:effectLst/>
                <a:uLnTx/>
                <a:uFillTx/>
                <a:latin typeface="Calibri" panose="020F0502020204030204"/>
                <a:ea typeface="+mn-ea"/>
                <a:cs typeface="+mn-cs"/>
              </a:rPr>
              <a:t>3</a:t>
            </a:r>
            <a:r>
              <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rPr>
              <a:t>Seniors should use the QL/Stats pathway if they have not selected a pathway.</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30000" noProof="0" dirty="0">
                <a:ln>
                  <a:noFill/>
                </a:ln>
                <a:solidFill>
                  <a:prstClr val="black"/>
                </a:solidFill>
                <a:effectLst/>
                <a:uLnTx/>
                <a:uFillTx/>
                <a:latin typeface="Calibri" panose="020F0502020204030204"/>
                <a:ea typeface="+mn-ea"/>
                <a:cs typeface="+mn-cs"/>
              </a:rPr>
              <a:t>4</a:t>
            </a:r>
            <a:r>
              <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rPr>
              <a:t>Local policies may require students with PSAT/SAT of 300 or below to take a senior course other than TM.</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46" name="Straight Arrow Connector 145">
            <a:extLst>
              <a:ext uri="{FF2B5EF4-FFF2-40B4-BE49-F238E27FC236}">
                <a16:creationId xmlns:a16="http://schemas.microsoft.com/office/drawing/2014/main" id="{C22CE952-1D7C-4B95-BC88-44E0C17BE2C8}"/>
              </a:ext>
            </a:extLst>
          </p:cNvPr>
          <p:cNvCxnSpPr>
            <a:cxnSpLocks/>
          </p:cNvCxnSpPr>
          <p:nvPr/>
        </p:nvCxnSpPr>
        <p:spPr>
          <a:xfrm flipV="1">
            <a:off x="5647152" y="5770344"/>
            <a:ext cx="914400" cy="1"/>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grpSp>
        <p:nvGrpSpPr>
          <p:cNvPr id="153" name="Group 152">
            <a:extLst>
              <a:ext uri="{FF2B5EF4-FFF2-40B4-BE49-F238E27FC236}">
                <a16:creationId xmlns:a16="http://schemas.microsoft.com/office/drawing/2014/main" id="{16655680-FF94-4CBD-9EB0-F76F6A741900}"/>
              </a:ext>
            </a:extLst>
          </p:cNvPr>
          <p:cNvGrpSpPr/>
          <p:nvPr/>
        </p:nvGrpSpPr>
        <p:grpSpPr>
          <a:xfrm>
            <a:off x="5821017" y="3916164"/>
            <a:ext cx="723404" cy="1274524"/>
            <a:chOff x="5821017" y="3916164"/>
            <a:chExt cx="723404" cy="1274524"/>
          </a:xfrm>
        </p:grpSpPr>
        <p:cxnSp>
          <p:nvCxnSpPr>
            <p:cNvPr id="148" name="Straight Arrow Connector 147">
              <a:extLst>
                <a:ext uri="{FF2B5EF4-FFF2-40B4-BE49-F238E27FC236}">
                  <a16:creationId xmlns:a16="http://schemas.microsoft.com/office/drawing/2014/main" id="{303DFF5F-B13F-4B06-97B7-FF26936B1286}"/>
                </a:ext>
              </a:extLst>
            </p:cNvPr>
            <p:cNvCxnSpPr>
              <a:cxnSpLocks/>
            </p:cNvCxnSpPr>
            <p:nvPr/>
          </p:nvCxnSpPr>
          <p:spPr>
            <a:xfrm>
              <a:off x="5827729" y="3916164"/>
              <a:ext cx="0" cy="365760"/>
            </a:xfrm>
            <a:prstGeom prst="straightConnector1">
              <a:avLst/>
            </a:prstGeom>
            <a:ln w="12700" cap="flat" cmpd="sng">
              <a:solidFill>
                <a:schemeClr val="bg2">
                  <a:lumMod val="50000"/>
                </a:schemeClr>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49" name="Straight Arrow Connector 148">
              <a:extLst>
                <a:ext uri="{FF2B5EF4-FFF2-40B4-BE49-F238E27FC236}">
                  <a16:creationId xmlns:a16="http://schemas.microsoft.com/office/drawing/2014/main" id="{EDAD15FB-3413-4D97-9F7B-4EB85EA775B4}"/>
                </a:ext>
              </a:extLst>
            </p:cNvPr>
            <p:cNvCxnSpPr>
              <a:cxnSpLocks/>
            </p:cNvCxnSpPr>
            <p:nvPr/>
          </p:nvCxnSpPr>
          <p:spPr>
            <a:xfrm rot="5400000">
              <a:off x="6003897" y="4094691"/>
              <a:ext cx="0" cy="365760"/>
            </a:xfrm>
            <a:prstGeom prst="straightConnector1">
              <a:avLst/>
            </a:prstGeom>
            <a:ln w="12700" cap="flat" cmpd="sng">
              <a:solidFill>
                <a:schemeClr val="bg2">
                  <a:lumMod val="50000"/>
                </a:schemeClr>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51" name="Straight Arrow Connector 150">
              <a:extLst>
                <a:ext uri="{FF2B5EF4-FFF2-40B4-BE49-F238E27FC236}">
                  <a16:creationId xmlns:a16="http://schemas.microsoft.com/office/drawing/2014/main" id="{A29A8035-16DE-4A7C-ACA0-C0B29A1E98E3}"/>
                </a:ext>
              </a:extLst>
            </p:cNvPr>
            <p:cNvCxnSpPr>
              <a:cxnSpLocks/>
            </p:cNvCxnSpPr>
            <p:nvPr/>
          </p:nvCxnSpPr>
          <p:spPr>
            <a:xfrm>
              <a:off x="6186777" y="4276288"/>
              <a:ext cx="0" cy="914400"/>
            </a:xfrm>
            <a:prstGeom prst="straightConnector1">
              <a:avLst/>
            </a:prstGeom>
            <a:ln w="12700" cap="flat" cmpd="sng">
              <a:solidFill>
                <a:schemeClr val="bg2">
                  <a:lumMod val="50000"/>
                </a:schemeClr>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52" name="Straight Arrow Connector 151">
              <a:extLst>
                <a:ext uri="{FF2B5EF4-FFF2-40B4-BE49-F238E27FC236}">
                  <a16:creationId xmlns:a16="http://schemas.microsoft.com/office/drawing/2014/main" id="{1503898E-A307-4522-82CD-AE73B9895A84}"/>
                </a:ext>
              </a:extLst>
            </p:cNvPr>
            <p:cNvCxnSpPr>
              <a:cxnSpLocks/>
            </p:cNvCxnSpPr>
            <p:nvPr/>
          </p:nvCxnSpPr>
          <p:spPr>
            <a:xfrm>
              <a:off x="6178661" y="5182970"/>
              <a:ext cx="365760" cy="3175"/>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grpSp>
      <p:cxnSp>
        <p:nvCxnSpPr>
          <p:cNvPr id="157" name="Straight Arrow Connector 156">
            <a:extLst>
              <a:ext uri="{FF2B5EF4-FFF2-40B4-BE49-F238E27FC236}">
                <a16:creationId xmlns:a16="http://schemas.microsoft.com/office/drawing/2014/main" id="{85D61E51-0850-4D7C-ADDB-684981699049}"/>
              </a:ext>
            </a:extLst>
          </p:cNvPr>
          <p:cNvCxnSpPr>
            <a:cxnSpLocks/>
          </p:cNvCxnSpPr>
          <p:nvPr/>
        </p:nvCxnSpPr>
        <p:spPr>
          <a:xfrm>
            <a:off x="5166962" y="3984651"/>
            <a:ext cx="0" cy="438912"/>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sp>
        <p:nvSpPr>
          <p:cNvPr id="70" name="TextBox 69">
            <a:extLst>
              <a:ext uri="{FF2B5EF4-FFF2-40B4-BE49-F238E27FC236}">
                <a16:creationId xmlns:a16="http://schemas.microsoft.com/office/drawing/2014/main" id="{676A1E51-2CE1-4FB3-9CE1-B995F54FA672}"/>
              </a:ext>
            </a:extLst>
          </p:cNvPr>
          <p:cNvSpPr txBox="1"/>
          <p:nvPr/>
        </p:nvSpPr>
        <p:spPr>
          <a:xfrm>
            <a:off x="4773319" y="55458"/>
            <a:ext cx="3830750" cy="830997"/>
          </a:xfrm>
          <a:prstGeom prst="rect">
            <a:avLst/>
          </a:prstGeom>
          <a:solidFill>
            <a:srgbClr val="FF0000"/>
          </a:solidFill>
        </p:spPr>
        <p:txBody>
          <a:bodyPr wrap="square" rtlCol="0">
            <a:spAutoFit/>
          </a:bodyPr>
          <a:lstStyle/>
          <a:p>
            <a:r>
              <a:rPr lang="en-US" sz="1600" dirty="0"/>
              <a:t>Case 2: Student won’t have 3 years of math at end of junior year, but will double up in senior year.</a:t>
            </a:r>
          </a:p>
        </p:txBody>
      </p:sp>
      <p:sp>
        <p:nvSpPr>
          <p:cNvPr id="71" name="Oval 70">
            <a:extLst>
              <a:ext uri="{FF2B5EF4-FFF2-40B4-BE49-F238E27FC236}">
                <a16:creationId xmlns:a16="http://schemas.microsoft.com/office/drawing/2014/main" id="{E66C8C11-D3D4-4CAB-86B0-35E5567A4B12}"/>
              </a:ext>
            </a:extLst>
          </p:cNvPr>
          <p:cNvSpPr/>
          <p:nvPr/>
        </p:nvSpPr>
        <p:spPr>
          <a:xfrm>
            <a:off x="3551664" y="2109346"/>
            <a:ext cx="5592336" cy="483310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06829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89E5EF2-148B-4C36-BEDB-7A9657EC47B7}"/>
              </a:ext>
            </a:extLst>
          </p:cNvPr>
          <p:cNvSpPr/>
          <p:nvPr/>
        </p:nvSpPr>
        <p:spPr bwMode="auto">
          <a:xfrm>
            <a:off x="846137" y="881429"/>
            <a:ext cx="1853536" cy="5763635"/>
          </a:xfrm>
          <a:prstGeom prst="rect">
            <a:avLst/>
          </a:prstGeom>
          <a:solidFill>
            <a:srgbClr val="759FAB">
              <a:alpha val="10000"/>
            </a:srgbClr>
          </a:solidFill>
          <a:ln>
            <a:noFill/>
          </a:ln>
        </p:spPr>
        <p:style>
          <a:lnRef idx="2">
            <a:schemeClr val="dk1"/>
          </a:lnRef>
          <a:fillRef idx="1">
            <a:schemeClr val="lt1"/>
          </a:fillRef>
          <a:effectRef idx="0">
            <a:schemeClr val="dk1"/>
          </a:effectRef>
          <a:fontRef idx="minor">
            <a:schemeClr val="dk1"/>
          </a:fontRef>
        </p:style>
        <p:txBody>
          <a:bodyPr anchor="ctr"/>
          <a:lstStyle>
            <a:defPPr>
              <a:defRPr lang="en-US"/>
            </a:defPPr>
            <a:lvl1pPr algn="l" defTabSz="457200" rtl="0" fontAlgn="base">
              <a:spcBef>
                <a:spcPct val="0"/>
              </a:spcBef>
              <a:spcAft>
                <a:spcPct val="0"/>
              </a:spcAft>
              <a:defRPr kern="1200">
                <a:solidFill>
                  <a:schemeClr val="dk1"/>
                </a:solidFill>
                <a:latin typeface="+mn-lt"/>
                <a:ea typeface="+mn-ea"/>
                <a:cs typeface="+mn-cs"/>
              </a:defRPr>
            </a:lvl1pPr>
            <a:lvl2pPr marL="457200" algn="l" defTabSz="457200" rtl="0" fontAlgn="base">
              <a:spcBef>
                <a:spcPct val="0"/>
              </a:spcBef>
              <a:spcAft>
                <a:spcPct val="0"/>
              </a:spcAft>
              <a:defRPr kern="1200">
                <a:solidFill>
                  <a:schemeClr val="dk1"/>
                </a:solidFill>
                <a:latin typeface="+mn-lt"/>
                <a:ea typeface="+mn-ea"/>
                <a:cs typeface="+mn-cs"/>
              </a:defRPr>
            </a:lvl2pPr>
            <a:lvl3pPr marL="914400" algn="l" defTabSz="457200" rtl="0" fontAlgn="base">
              <a:spcBef>
                <a:spcPct val="0"/>
              </a:spcBef>
              <a:spcAft>
                <a:spcPct val="0"/>
              </a:spcAft>
              <a:defRPr kern="1200">
                <a:solidFill>
                  <a:schemeClr val="dk1"/>
                </a:solidFill>
                <a:latin typeface="+mn-lt"/>
                <a:ea typeface="+mn-ea"/>
                <a:cs typeface="+mn-cs"/>
              </a:defRPr>
            </a:lvl3pPr>
            <a:lvl4pPr marL="1371600" algn="l" defTabSz="457200" rtl="0" fontAlgn="base">
              <a:spcBef>
                <a:spcPct val="0"/>
              </a:spcBef>
              <a:spcAft>
                <a:spcPct val="0"/>
              </a:spcAft>
              <a:defRPr kern="1200">
                <a:solidFill>
                  <a:schemeClr val="dk1"/>
                </a:solidFill>
                <a:latin typeface="+mn-lt"/>
                <a:ea typeface="+mn-ea"/>
                <a:cs typeface="+mn-cs"/>
              </a:defRPr>
            </a:lvl4pPr>
            <a:lvl5pPr marL="1828800" algn="l" defTabSz="457200"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Pentagon 4">
            <a:extLst>
              <a:ext uri="{FF2B5EF4-FFF2-40B4-BE49-F238E27FC236}">
                <a16:creationId xmlns:a16="http://schemas.microsoft.com/office/drawing/2014/main" id="{639581A7-74EC-45FE-A8CA-7432990336CE}"/>
              </a:ext>
            </a:extLst>
          </p:cNvPr>
          <p:cNvSpPr/>
          <p:nvPr/>
        </p:nvSpPr>
        <p:spPr bwMode="auto">
          <a:xfrm>
            <a:off x="846137" y="673468"/>
            <a:ext cx="7451725" cy="220662"/>
          </a:xfrm>
          <a:prstGeom prst="rect">
            <a:avLst/>
          </a:prstGeom>
          <a:solidFill>
            <a:srgbClr val="759FAB"/>
          </a:solidFill>
          <a:ln w="6350" cmpd="sng">
            <a:noFill/>
          </a:ln>
        </p:spPr>
        <p:style>
          <a:lnRef idx="0">
            <a:scrgbClr r="0" g="0" b="0"/>
          </a:lnRef>
          <a:fillRef idx="0">
            <a:scrgbClr r="0" g="0" b="0"/>
          </a:fillRef>
          <a:effectRef idx="0">
            <a:scrgbClr r="0" g="0" b="0"/>
          </a:effectRef>
          <a:fontRef idx="minor">
            <a:schemeClr val="lt1"/>
          </a:fontRef>
        </p:style>
        <p:txBody>
          <a:bodyPr lIns="64008" tIns="32004" rIns="16002" bIns="32004" spcCol="1270" anchor="ct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533400" rtl="0" eaLnBrk="1" fontAlgn="auto" latinLnBrk="0" hangingPunct="1">
              <a:lnSpc>
                <a:spcPct val="90000"/>
              </a:lnSpc>
              <a:spcBef>
                <a:spcPct val="0"/>
              </a:spcBef>
              <a:spcAft>
                <a:spcPct val="35000"/>
              </a:spcAft>
              <a:buClrTx/>
              <a:buSzTx/>
              <a:buFontTx/>
              <a:buNone/>
              <a:tabLst/>
              <a:defRPr/>
            </a:pPr>
            <a:endParaRPr kumimoji="0" lang="en-US" sz="1100" b="0" i="0" u="none" strike="noStrike" kern="1000" cap="none" spc="0" normalizeH="0" baseline="0" noProof="0" dirty="0">
              <a:ln>
                <a:noFill/>
              </a:ln>
              <a:solidFill>
                <a:prstClr val="white"/>
              </a:solidFill>
              <a:effectLst/>
              <a:uLnTx/>
              <a:uFillTx/>
              <a:latin typeface="Arial"/>
              <a:ea typeface="+mn-ea"/>
              <a:cs typeface="Arial"/>
            </a:endParaRPr>
          </a:p>
        </p:txBody>
      </p:sp>
      <p:sp>
        <p:nvSpPr>
          <p:cNvPr id="7" name="Pentagon 34">
            <a:extLst>
              <a:ext uri="{FF2B5EF4-FFF2-40B4-BE49-F238E27FC236}">
                <a16:creationId xmlns:a16="http://schemas.microsoft.com/office/drawing/2014/main" id="{2726B3A7-B9ED-4660-9BE4-8C7DC244DB89}"/>
              </a:ext>
            </a:extLst>
          </p:cNvPr>
          <p:cNvSpPr/>
          <p:nvPr/>
        </p:nvSpPr>
        <p:spPr bwMode="auto">
          <a:xfrm>
            <a:off x="2701924" y="673468"/>
            <a:ext cx="119063" cy="220662"/>
          </a:xfrm>
          <a:prstGeom prst="homePlate">
            <a:avLst/>
          </a:prstGeom>
          <a:ln>
            <a:noFill/>
          </a:ln>
        </p:spPr>
        <p:style>
          <a:lnRef idx="2">
            <a:schemeClr val="dk1"/>
          </a:lnRef>
          <a:fillRef idx="1">
            <a:schemeClr val="lt1"/>
          </a:fillRef>
          <a:effectRef idx="0">
            <a:schemeClr val="dk1"/>
          </a:effectRef>
          <a:fontRef idx="minor">
            <a:schemeClr val="dk1"/>
          </a:fontRef>
        </p:style>
        <p:txBody>
          <a:bodyPr anchor="ctr"/>
          <a:lstStyle>
            <a:defPPr>
              <a:defRPr lang="en-US"/>
            </a:defPPr>
            <a:lvl1pPr algn="l" defTabSz="457200" rtl="0" fontAlgn="base">
              <a:spcBef>
                <a:spcPct val="0"/>
              </a:spcBef>
              <a:spcAft>
                <a:spcPct val="0"/>
              </a:spcAft>
              <a:defRPr kern="1200">
                <a:solidFill>
                  <a:schemeClr val="dk1"/>
                </a:solidFill>
                <a:latin typeface="+mn-lt"/>
                <a:ea typeface="+mn-ea"/>
                <a:cs typeface="+mn-cs"/>
              </a:defRPr>
            </a:lvl1pPr>
            <a:lvl2pPr marL="457200" algn="l" defTabSz="457200" rtl="0" fontAlgn="base">
              <a:spcBef>
                <a:spcPct val="0"/>
              </a:spcBef>
              <a:spcAft>
                <a:spcPct val="0"/>
              </a:spcAft>
              <a:defRPr kern="1200">
                <a:solidFill>
                  <a:schemeClr val="dk1"/>
                </a:solidFill>
                <a:latin typeface="+mn-lt"/>
                <a:ea typeface="+mn-ea"/>
                <a:cs typeface="+mn-cs"/>
              </a:defRPr>
            </a:lvl2pPr>
            <a:lvl3pPr marL="914400" algn="l" defTabSz="457200" rtl="0" fontAlgn="base">
              <a:spcBef>
                <a:spcPct val="0"/>
              </a:spcBef>
              <a:spcAft>
                <a:spcPct val="0"/>
              </a:spcAft>
              <a:defRPr kern="1200">
                <a:solidFill>
                  <a:schemeClr val="dk1"/>
                </a:solidFill>
                <a:latin typeface="+mn-lt"/>
                <a:ea typeface="+mn-ea"/>
                <a:cs typeface="+mn-cs"/>
              </a:defRPr>
            </a:lvl3pPr>
            <a:lvl4pPr marL="1371600" algn="l" defTabSz="457200" rtl="0" fontAlgn="base">
              <a:spcBef>
                <a:spcPct val="0"/>
              </a:spcBef>
              <a:spcAft>
                <a:spcPct val="0"/>
              </a:spcAft>
              <a:defRPr kern="1200">
                <a:solidFill>
                  <a:schemeClr val="dk1"/>
                </a:solidFill>
                <a:latin typeface="+mn-lt"/>
                <a:ea typeface="+mn-ea"/>
                <a:cs typeface="+mn-cs"/>
              </a:defRPr>
            </a:lvl4pPr>
            <a:lvl5pPr marL="1828800" algn="l" defTabSz="457200"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xtBox 39">
            <a:extLst>
              <a:ext uri="{FF2B5EF4-FFF2-40B4-BE49-F238E27FC236}">
                <a16:creationId xmlns:a16="http://schemas.microsoft.com/office/drawing/2014/main" id="{C96E6C3B-3B94-4CCB-BF57-19B2A65BF973}"/>
              </a:ext>
            </a:extLst>
          </p:cNvPr>
          <p:cNvSpPr txBox="1"/>
          <p:nvPr/>
        </p:nvSpPr>
        <p:spPr bwMode="auto">
          <a:xfrm>
            <a:off x="846137" y="630605"/>
            <a:ext cx="1863725" cy="277813"/>
          </a:xfrm>
          <a:prstGeom prst="rect">
            <a:avLst/>
          </a:prstGeom>
          <a:noFill/>
        </p:spPr>
        <p:txBody>
          <a:bodyPr anchor="ctr">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000" cap="none" spc="50" normalizeH="0" baseline="0" noProof="0" dirty="0">
                <a:ln>
                  <a:noFill/>
                </a:ln>
                <a:solidFill>
                  <a:prstClr val="white"/>
                </a:solidFill>
                <a:effectLst/>
                <a:uLnTx/>
                <a:uFillTx/>
                <a:latin typeface="Calibri Light" panose="020F0302020204030204"/>
                <a:ea typeface="MS PGothic" panose="020B0600070205080204" pitchFamily="34" charset="-128"/>
                <a:cs typeface="Arial"/>
              </a:rPr>
              <a:t>Step 1</a:t>
            </a:r>
          </a:p>
        </p:txBody>
      </p:sp>
      <p:sp>
        <p:nvSpPr>
          <p:cNvPr id="9" name="Pentagon 43">
            <a:extLst>
              <a:ext uri="{FF2B5EF4-FFF2-40B4-BE49-F238E27FC236}">
                <a16:creationId xmlns:a16="http://schemas.microsoft.com/office/drawing/2014/main" id="{B25A41D9-9011-4C96-A197-BD2CA1F7CE3C}"/>
              </a:ext>
            </a:extLst>
          </p:cNvPr>
          <p:cNvSpPr/>
          <p:nvPr/>
        </p:nvSpPr>
        <p:spPr bwMode="auto">
          <a:xfrm>
            <a:off x="4565649" y="673468"/>
            <a:ext cx="119063" cy="220662"/>
          </a:xfrm>
          <a:prstGeom prst="homePlate">
            <a:avLst/>
          </a:prstGeom>
          <a:ln>
            <a:noFill/>
          </a:ln>
        </p:spPr>
        <p:style>
          <a:lnRef idx="2">
            <a:schemeClr val="dk1"/>
          </a:lnRef>
          <a:fillRef idx="1">
            <a:schemeClr val="lt1"/>
          </a:fillRef>
          <a:effectRef idx="0">
            <a:schemeClr val="dk1"/>
          </a:effectRef>
          <a:fontRef idx="minor">
            <a:schemeClr val="dk1"/>
          </a:fontRef>
        </p:style>
        <p:txBody>
          <a:bodyPr anchor="ctr"/>
          <a:lstStyle>
            <a:defPPr>
              <a:defRPr lang="en-US"/>
            </a:defPPr>
            <a:lvl1pPr algn="l" defTabSz="457200" rtl="0" fontAlgn="base">
              <a:spcBef>
                <a:spcPct val="0"/>
              </a:spcBef>
              <a:spcAft>
                <a:spcPct val="0"/>
              </a:spcAft>
              <a:defRPr kern="1200">
                <a:solidFill>
                  <a:schemeClr val="dk1"/>
                </a:solidFill>
                <a:latin typeface="+mn-lt"/>
                <a:ea typeface="+mn-ea"/>
                <a:cs typeface="+mn-cs"/>
              </a:defRPr>
            </a:lvl1pPr>
            <a:lvl2pPr marL="457200" algn="l" defTabSz="457200" rtl="0" fontAlgn="base">
              <a:spcBef>
                <a:spcPct val="0"/>
              </a:spcBef>
              <a:spcAft>
                <a:spcPct val="0"/>
              </a:spcAft>
              <a:defRPr kern="1200">
                <a:solidFill>
                  <a:schemeClr val="dk1"/>
                </a:solidFill>
                <a:latin typeface="+mn-lt"/>
                <a:ea typeface="+mn-ea"/>
                <a:cs typeface="+mn-cs"/>
              </a:defRPr>
            </a:lvl2pPr>
            <a:lvl3pPr marL="914400" algn="l" defTabSz="457200" rtl="0" fontAlgn="base">
              <a:spcBef>
                <a:spcPct val="0"/>
              </a:spcBef>
              <a:spcAft>
                <a:spcPct val="0"/>
              </a:spcAft>
              <a:defRPr kern="1200">
                <a:solidFill>
                  <a:schemeClr val="dk1"/>
                </a:solidFill>
                <a:latin typeface="+mn-lt"/>
                <a:ea typeface="+mn-ea"/>
                <a:cs typeface="+mn-cs"/>
              </a:defRPr>
            </a:lvl3pPr>
            <a:lvl4pPr marL="1371600" algn="l" defTabSz="457200" rtl="0" fontAlgn="base">
              <a:spcBef>
                <a:spcPct val="0"/>
              </a:spcBef>
              <a:spcAft>
                <a:spcPct val="0"/>
              </a:spcAft>
              <a:defRPr kern="1200">
                <a:solidFill>
                  <a:schemeClr val="dk1"/>
                </a:solidFill>
                <a:latin typeface="+mn-lt"/>
                <a:ea typeface="+mn-ea"/>
                <a:cs typeface="+mn-cs"/>
              </a:defRPr>
            </a:lvl4pPr>
            <a:lvl5pPr marL="1828800" algn="l" defTabSz="457200"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Pentagon 44">
            <a:extLst>
              <a:ext uri="{FF2B5EF4-FFF2-40B4-BE49-F238E27FC236}">
                <a16:creationId xmlns:a16="http://schemas.microsoft.com/office/drawing/2014/main" id="{5A20940A-8069-4D7C-B9BD-87423AE1E5E6}"/>
              </a:ext>
            </a:extLst>
          </p:cNvPr>
          <p:cNvSpPr/>
          <p:nvPr/>
        </p:nvSpPr>
        <p:spPr bwMode="auto">
          <a:xfrm>
            <a:off x="6427787" y="667118"/>
            <a:ext cx="123825" cy="227012"/>
          </a:xfrm>
          <a:prstGeom prst="homePlate">
            <a:avLst/>
          </a:prstGeom>
          <a:ln>
            <a:noFill/>
          </a:ln>
        </p:spPr>
        <p:style>
          <a:lnRef idx="2">
            <a:schemeClr val="dk1"/>
          </a:lnRef>
          <a:fillRef idx="1">
            <a:schemeClr val="lt1"/>
          </a:fillRef>
          <a:effectRef idx="0">
            <a:schemeClr val="dk1"/>
          </a:effectRef>
          <a:fontRef idx="minor">
            <a:schemeClr val="dk1"/>
          </a:fontRef>
        </p:style>
        <p:txBody>
          <a:bodyPr anchor="ctr"/>
          <a:lstStyle>
            <a:defPPr>
              <a:defRPr lang="en-US"/>
            </a:defPPr>
            <a:lvl1pPr algn="l" defTabSz="457200" rtl="0" fontAlgn="base">
              <a:spcBef>
                <a:spcPct val="0"/>
              </a:spcBef>
              <a:spcAft>
                <a:spcPct val="0"/>
              </a:spcAft>
              <a:defRPr kern="1200">
                <a:solidFill>
                  <a:schemeClr val="dk1"/>
                </a:solidFill>
                <a:latin typeface="+mn-lt"/>
                <a:ea typeface="+mn-ea"/>
                <a:cs typeface="+mn-cs"/>
              </a:defRPr>
            </a:lvl1pPr>
            <a:lvl2pPr marL="457200" algn="l" defTabSz="457200" rtl="0" fontAlgn="base">
              <a:spcBef>
                <a:spcPct val="0"/>
              </a:spcBef>
              <a:spcAft>
                <a:spcPct val="0"/>
              </a:spcAft>
              <a:defRPr kern="1200">
                <a:solidFill>
                  <a:schemeClr val="dk1"/>
                </a:solidFill>
                <a:latin typeface="+mn-lt"/>
                <a:ea typeface="+mn-ea"/>
                <a:cs typeface="+mn-cs"/>
              </a:defRPr>
            </a:lvl2pPr>
            <a:lvl3pPr marL="914400" algn="l" defTabSz="457200" rtl="0" fontAlgn="base">
              <a:spcBef>
                <a:spcPct val="0"/>
              </a:spcBef>
              <a:spcAft>
                <a:spcPct val="0"/>
              </a:spcAft>
              <a:defRPr kern="1200">
                <a:solidFill>
                  <a:schemeClr val="dk1"/>
                </a:solidFill>
                <a:latin typeface="+mn-lt"/>
                <a:ea typeface="+mn-ea"/>
                <a:cs typeface="+mn-cs"/>
              </a:defRPr>
            </a:lvl3pPr>
            <a:lvl4pPr marL="1371600" algn="l" defTabSz="457200" rtl="0" fontAlgn="base">
              <a:spcBef>
                <a:spcPct val="0"/>
              </a:spcBef>
              <a:spcAft>
                <a:spcPct val="0"/>
              </a:spcAft>
              <a:defRPr kern="1200">
                <a:solidFill>
                  <a:schemeClr val="dk1"/>
                </a:solidFill>
                <a:latin typeface="+mn-lt"/>
                <a:ea typeface="+mn-ea"/>
                <a:cs typeface="+mn-cs"/>
              </a:defRPr>
            </a:lvl4pPr>
            <a:lvl5pPr marL="1828800" algn="l" defTabSz="457200"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700DA1A4-EBA0-4621-A0B8-F29489477234}"/>
              </a:ext>
            </a:extLst>
          </p:cNvPr>
          <p:cNvSpPr/>
          <p:nvPr/>
        </p:nvSpPr>
        <p:spPr bwMode="auto">
          <a:xfrm>
            <a:off x="4565649" y="887779"/>
            <a:ext cx="1875352" cy="5757285"/>
          </a:xfrm>
          <a:prstGeom prst="rect">
            <a:avLst/>
          </a:prstGeom>
          <a:solidFill>
            <a:srgbClr val="759FAB">
              <a:alpha val="10000"/>
            </a:srgbClr>
          </a:solidFill>
          <a:ln>
            <a:noFill/>
          </a:ln>
        </p:spPr>
        <p:style>
          <a:lnRef idx="2">
            <a:schemeClr val="dk1"/>
          </a:lnRef>
          <a:fillRef idx="1">
            <a:schemeClr val="lt1"/>
          </a:fillRef>
          <a:effectRef idx="0">
            <a:schemeClr val="dk1"/>
          </a:effectRef>
          <a:fontRef idx="minor">
            <a:schemeClr val="dk1"/>
          </a:fontRef>
        </p:style>
        <p:txBody>
          <a:bodyPr anchor="ctr"/>
          <a:lstStyle>
            <a:defPPr>
              <a:defRPr lang="en-US"/>
            </a:defPPr>
            <a:lvl1pPr algn="l" defTabSz="457200" rtl="0" fontAlgn="base">
              <a:spcBef>
                <a:spcPct val="0"/>
              </a:spcBef>
              <a:spcAft>
                <a:spcPct val="0"/>
              </a:spcAft>
              <a:defRPr kern="1200">
                <a:solidFill>
                  <a:schemeClr val="dk1"/>
                </a:solidFill>
                <a:latin typeface="+mn-lt"/>
                <a:ea typeface="+mn-ea"/>
                <a:cs typeface="+mn-cs"/>
              </a:defRPr>
            </a:lvl1pPr>
            <a:lvl2pPr marL="457200" algn="l" defTabSz="457200" rtl="0" fontAlgn="base">
              <a:spcBef>
                <a:spcPct val="0"/>
              </a:spcBef>
              <a:spcAft>
                <a:spcPct val="0"/>
              </a:spcAft>
              <a:defRPr kern="1200">
                <a:solidFill>
                  <a:schemeClr val="dk1"/>
                </a:solidFill>
                <a:latin typeface="+mn-lt"/>
                <a:ea typeface="+mn-ea"/>
                <a:cs typeface="+mn-cs"/>
              </a:defRPr>
            </a:lvl2pPr>
            <a:lvl3pPr marL="914400" algn="l" defTabSz="457200" rtl="0" fontAlgn="base">
              <a:spcBef>
                <a:spcPct val="0"/>
              </a:spcBef>
              <a:spcAft>
                <a:spcPct val="0"/>
              </a:spcAft>
              <a:defRPr kern="1200">
                <a:solidFill>
                  <a:schemeClr val="dk1"/>
                </a:solidFill>
                <a:latin typeface="+mn-lt"/>
                <a:ea typeface="+mn-ea"/>
                <a:cs typeface="+mn-cs"/>
              </a:defRPr>
            </a:lvl3pPr>
            <a:lvl4pPr marL="1371600" algn="l" defTabSz="457200" rtl="0" fontAlgn="base">
              <a:spcBef>
                <a:spcPct val="0"/>
              </a:spcBef>
              <a:spcAft>
                <a:spcPct val="0"/>
              </a:spcAft>
              <a:defRPr kern="1200">
                <a:solidFill>
                  <a:schemeClr val="dk1"/>
                </a:solidFill>
                <a:latin typeface="+mn-lt"/>
                <a:ea typeface="+mn-ea"/>
                <a:cs typeface="+mn-cs"/>
              </a:defRPr>
            </a:lvl4pPr>
            <a:lvl5pPr marL="1828800" algn="l" defTabSz="457200"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130AD9E4-4DDF-4803-8DCC-893CF7066012}"/>
              </a:ext>
            </a:extLst>
          </p:cNvPr>
          <p:cNvSpPr/>
          <p:nvPr/>
        </p:nvSpPr>
        <p:spPr bwMode="auto">
          <a:xfrm rot="5400000">
            <a:off x="1616384" y="-96782"/>
            <a:ext cx="5971598" cy="7512096"/>
          </a:xfrm>
          <a:prstGeom prst="rect">
            <a:avLst/>
          </a:prstGeom>
          <a:noFill/>
          <a:ln w="6350" cmpd="sng">
            <a:solidFill>
              <a:srgbClr val="759FAB"/>
            </a:solidFill>
          </a:ln>
        </p:spPr>
        <p:style>
          <a:lnRef idx="2">
            <a:schemeClr val="dk1"/>
          </a:lnRef>
          <a:fillRef idx="1">
            <a:schemeClr val="lt1"/>
          </a:fillRef>
          <a:effectRef idx="0">
            <a:schemeClr val="dk1"/>
          </a:effectRef>
          <a:fontRef idx="minor">
            <a:schemeClr val="dk1"/>
          </a:fontRef>
        </p:style>
        <p:txBody>
          <a:bodyPr anchor="ctr"/>
          <a:lstStyle>
            <a:defPPr>
              <a:defRPr lang="en-US"/>
            </a:defPPr>
            <a:lvl1pPr algn="l" defTabSz="457200" rtl="0" fontAlgn="base">
              <a:spcBef>
                <a:spcPct val="0"/>
              </a:spcBef>
              <a:spcAft>
                <a:spcPct val="0"/>
              </a:spcAft>
              <a:defRPr kern="1200">
                <a:solidFill>
                  <a:schemeClr val="dk1"/>
                </a:solidFill>
                <a:latin typeface="+mn-lt"/>
                <a:ea typeface="+mn-ea"/>
                <a:cs typeface="+mn-cs"/>
              </a:defRPr>
            </a:lvl1pPr>
            <a:lvl2pPr marL="457200" algn="l" defTabSz="457200" rtl="0" fontAlgn="base">
              <a:spcBef>
                <a:spcPct val="0"/>
              </a:spcBef>
              <a:spcAft>
                <a:spcPct val="0"/>
              </a:spcAft>
              <a:defRPr kern="1200">
                <a:solidFill>
                  <a:schemeClr val="dk1"/>
                </a:solidFill>
                <a:latin typeface="+mn-lt"/>
                <a:ea typeface="+mn-ea"/>
                <a:cs typeface="+mn-cs"/>
              </a:defRPr>
            </a:lvl2pPr>
            <a:lvl3pPr marL="914400" algn="l" defTabSz="457200" rtl="0" fontAlgn="base">
              <a:spcBef>
                <a:spcPct val="0"/>
              </a:spcBef>
              <a:spcAft>
                <a:spcPct val="0"/>
              </a:spcAft>
              <a:defRPr kern="1200">
                <a:solidFill>
                  <a:schemeClr val="dk1"/>
                </a:solidFill>
                <a:latin typeface="+mn-lt"/>
                <a:ea typeface="+mn-ea"/>
                <a:cs typeface="+mn-cs"/>
              </a:defRPr>
            </a:lvl3pPr>
            <a:lvl4pPr marL="1371600" algn="l" defTabSz="457200" rtl="0" fontAlgn="base">
              <a:spcBef>
                <a:spcPct val="0"/>
              </a:spcBef>
              <a:spcAft>
                <a:spcPct val="0"/>
              </a:spcAft>
              <a:defRPr kern="1200">
                <a:solidFill>
                  <a:schemeClr val="dk1"/>
                </a:solidFill>
                <a:latin typeface="+mn-lt"/>
                <a:ea typeface="+mn-ea"/>
                <a:cs typeface="+mn-cs"/>
              </a:defRPr>
            </a:lvl4pPr>
            <a:lvl5pPr marL="1828800" algn="l" defTabSz="457200"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6" name="TextBox 33">
            <a:extLst>
              <a:ext uri="{FF2B5EF4-FFF2-40B4-BE49-F238E27FC236}">
                <a16:creationId xmlns:a16="http://schemas.microsoft.com/office/drawing/2014/main" id="{6417FAC7-E750-473C-A9A1-D01B4A6BC718}"/>
              </a:ext>
            </a:extLst>
          </p:cNvPr>
          <p:cNvSpPr txBox="1"/>
          <p:nvPr/>
        </p:nvSpPr>
        <p:spPr bwMode="auto">
          <a:xfrm>
            <a:off x="2801450" y="4236548"/>
            <a:ext cx="1617218" cy="2246769"/>
          </a:xfrm>
          <a:prstGeom prst="rect">
            <a:avLst/>
          </a:prstGeom>
          <a:solidFill>
            <a:schemeClr val="accent6">
              <a:lumMod val="60000"/>
              <a:lumOff val="40000"/>
            </a:schemeClr>
          </a:solidFill>
        </p:spPr>
        <p:txBody>
          <a:bodyPr wrap="squar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Student is considered </a:t>
            </a:r>
            <a:r>
              <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projected ready for college-level math </a:t>
            </a: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assuming a fourth year of math is taken.</a:t>
            </a:r>
          </a:p>
          <a:p>
            <a:pPr marL="0" marR="0" lvl="0" indent="0" algn="ctr" defTabSz="457200" rtl="0" eaLnBrk="1" fontAlgn="auto" latinLnBrk="0" hangingPunct="1">
              <a:lnSpc>
                <a:spcPct val="9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endParaRPr>
          </a:p>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Student is eligible for a course above TM.</a:t>
            </a:r>
          </a:p>
          <a:p>
            <a:pPr marL="0" marR="0" lvl="0" indent="0" algn="ctr" defTabSz="457200" rtl="0" eaLnBrk="1" fontAlgn="auto" latinLnBrk="0" hangingPunct="1">
              <a:lnSpc>
                <a:spcPct val="9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endParaRPr>
          </a:p>
          <a:p>
            <a:pPr marL="0" marR="0" lvl="0" indent="0" algn="l" defTabSz="457200" rtl="0" eaLnBrk="1" fontAlgn="auto" latinLnBrk="0" hangingPunct="1">
              <a:lnSpc>
                <a:spcPct val="90000"/>
              </a:lnSpc>
              <a:spcBef>
                <a:spcPts val="0"/>
              </a:spcBef>
              <a:spcAft>
                <a:spcPts val="600"/>
              </a:spcAft>
              <a:buClrTx/>
              <a:buSzTx/>
              <a:buFontTx/>
              <a:buNone/>
              <a:tabLst/>
              <a:defRPr/>
            </a:pPr>
            <a:r>
              <a:rPr kumimoji="0" lang="en-US" sz="1000" b="0" i="0" u="sng"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NOTES</a:t>
            </a: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a:t>
            </a:r>
          </a:p>
          <a:p>
            <a:pPr marL="112713" marR="0" lvl="0" indent="-112713" algn="l" defTabSz="457200" rtl="0" eaLnBrk="1" fontAlgn="auto" latinLnBrk="0" hangingPunct="1">
              <a:lnSpc>
                <a:spcPct val="90000"/>
              </a:lnSpc>
              <a:spcBef>
                <a:spcPts val="0"/>
              </a:spcBef>
              <a:spcAft>
                <a:spcPts val="0"/>
              </a:spcAft>
              <a:buClrTx/>
              <a:buSzTx/>
              <a:buFontTx/>
              <a:buAutoNum type="arabicPeriod"/>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Additional requirements may apply (e.g., dual credit, AP, etc.)</a:t>
            </a:r>
          </a:p>
          <a:p>
            <a:pPr marL="112713" marR="0" lvl="0" indent="-112713" algn="l" defTabSz="457200" rtl="0" eaLnBrk="1" fontAlgn="auto" latinLnBrk="0" hangingPunct="1">
              <a:lnSpc>
                <a:spcPct val="90000"/>
              </a:lnSpc>
              <a:spcBef>
                <a:spcPts val="0"/>
              </a:spcBef>
              <a:spcAft>
                <a:spcPts val="0"/>
              </a:spcAft>
              <a:buClrTx/>
              <a:buSzTx/>
              <a:buFontTx/>
              <a:buAutoNum type="arabicPeriod"/>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Student may take a TM course if they choose.</a:t>
            </a:r>
          </a:p>
        </p:txBody>
      </p:sp>
      <p:grpSp>
        <p:nvGrpSpPr>
          <p:cNvPr id="15" name="Group 14">
            <a:extLst>
              <a:ext uri="{FF2B5EF4-FFF2-40B4-BE49-F238E27FC236}">
                <a16:creationId xmlns:a16="http://schemas.microsoft.com/office/drawing/2014/main" id="{341A4BEC-1080-4F5C-8635-3DE38DCBE029}"/>
              </a:ext>
            </a:extLst>
          </p:cNvPr>
          <p:cNvGrpSpPr>
            <a:grpSpLocks/>
          </p:cNvGrpSpPr>
          <p:nvPr/>
        </p:nvGrpSpPr>
        <p:grpSpPr bwMode="auto">
          <a:xfrm>
            <a:off x="2948633" y="2272715"/>
            <a:ext cx="1399078" cy="1261322"/>
            <a:chOff x="6774181" y="3811142"/>
            <a:chExt cx="1200150" cy="1090613"/>
          </a:xfrm>
        </p:grpSpPr>
        <p:sp>
          <p:nvSpPr>
            <p:cNvPr id="43" name="Decision 51">
              <a:extLst>
                <a:ext uri="{FF2B5EF4-FFF2-40B4-BE49-F238E27FC236}">
                  <a16:creationId xmlns:a16="http://schemas.microsoft.com/office/drawing/2014/main" id="{B13D4EBB-38D8-4EBE-8F4C-4BC7DA8D375B}"/>
                </a:ext>
              </a:extLst>
            </p:cNvPr>
            <p:cNvSpPr>
              <a:spLocks noChangeArrowheads="1"/>
            </p:cNvSpPr>
            <p:nvPr/>
          </p:nvSpPr>
          <p:spPr bwMode="auto">
            <a:xfrm>
              <a:off x="6815117" y="3811142"/>
              <a:ext cx="1092200" cy="1090613"/>
            </a:xfrm>
            <a:prstGeom prst="flowChartDecision">
              <a:avLst/>
            </a:prstGeom>
            <a:solidFill>
              <a:schemeClr val="accent2"/>
            </a:solidFill>
            <a:ln w="9525">
              <a:solidFill>
                <a:srgbClr val="FFFFFF"/>
              </a:solidFill>
              <a:miter lim="800000"/>
              <a:headEnd/>
              <a:tailEnd/>
            </a:ln>
            <a:effectLst>
              <a:outerShdw blurRad="41275" dist="25400" dir="5400000" algn="tl" rotWithShape="0">
                <a:srgbClr val="68686D">
                  <a:alpha val="34998"/>
                </a:srgbClr>
              </a:outerShdw>
            </a:effectLst>
          </p:spPr>
          <p:txBody>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S PGothic" panose="020B0600070205080204" pitchFamily="34" charset="-128"/>
                <a:cs typeface="+mn-cs"/>
              </a:endParaRPr>
            </a:p>
          </p:txBody>
        </p:sp>
        <p:sp>
          <p:nvSpPr>
            <p:cNvPr id="44" name="TextBox 52">
              <a:extLst>
                <a:ext uri="{FF2B5EF4-FFF2-40B4-BE49-F238E27FC236}">
                  <a16:creationId xmlns:a16="http://schemas.microsoft.com/office/drawing/2014/main" id="{91FB9F4A-1F69-4EF6-8AB1-0BC2F978ADB3}"/>
                </a:ext>
              </a:extLst>
            </p:cNvPr>
            <p:cNvSpPr txBox="1"/>
            <p:nvPr/>
          </p:nvSpPr>
          <p:spPr bwMode="auto">
            <a:xfrm>
              <a:off x="6774181" y="4231326"/>
              <a:ext cx="1200150" cy="369332"/>
            </a:xfrm>
            <a:prstGeom prst="rect">
              <a:avLst/>
            </a:prstGeom>
            <a:noFill/>
          </p:spPr>
          <p:txBody>
            <a:bodyPr>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343437"/>
                  </a:solidFill>
                  <a:effectLst/>
                  <a:uLnTx/>
                  <a:uFillTx/>
                  <a:latin typeface="Calibri" panose="020F0502020204030204"/>
                  <a:ea typeface="MS PGothic" panose="020B0600070205080204" pitchFamily="34" charset="-128"/>
                  <a:cs typeface="Arial"/>
                </a:rPr>
                <a:t>Meets 2 or more indicators?</a:t>
              </a:r>
            </a:p>
          </p:txBody>
        </p:sp>
      </p:grpSp>
      <p:cxnSp>
        <p:nvCxnSpPr>
          <p:cNvPr id="17" name="Straight Arrow Connector 16">
            <a:extLst>
              <a:ext uri="{FF2B5EF4-FFF2-40B4-BE49-F238E27FC236}">
                <a16:creationId xmlns:a16="http://schemas.microsoft.com/office/drawing/2014/main" id="{2240DC9C-7C5F-4AD8-ADC4-8A80F052AB04}"/>
              </a:ext>
            </a:extLst>
          </p:cNvPr>
          <p:cNvCxnSpPr>
            <a:cxnSpLocks/>
          </p:cNvCxnSpPr>
          <p:nvPr/>
        </p:nvCxnSpPr>
        <p:spPr>
          <a:xfrm>
            <a:off x="2477407" y="1596054"/>
            <a:ext cx="549275" cy="3175"/>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a:extLst>
              <a:ext uri="{FF2B5EF4-FFF2-40B4-BE49-F238E27FC236}">
                <a16:creationId xmlns:a16="http://schemas.microsoft.com/office/drawing/2014/main" id="{CF35A450-DE83-4DB4-A765-E5AC4E740067}"/>
              </a:ext>
            </a:extLst>
          </p:cNvPr>
          <p:cNvCxnSpPr>
            <a:cxnSpLocks/>
          </p:cNvCxnSpPr>
          <p:nvPr/>
        </p:nvCxnSpPr>
        <p:spPr>
          <a:xfrm>
            <a:off x="3627251" y="3541973"/>
            <a:ext cx="0" cy="674687"/>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sp>
        <p:nvSpPr>
          <p:cNvPr id="27" name="TextBox 63">
            <a:extLst>
              <a:ext uri="{FF2B5EF4-FFF2-40B4-BE49-F238E27FC236}">
                <a16:creationId xmlns:a16="http://schemas.microsoft.com/office/drawing/2014/main" id="{750566C5-3C4F-428F-A506-4714CFF1C57C}"/>
              </a:ext>
            </a:extLst>
          </p:cNvPr>
          <p:cNvSpPr txBox="1"/>
          <p:nvPr/>
        </p:nvSpPr>
        <p:spPr bwMode="auto">
          <a:xfrm>
            <a:off x="4571999" y="627430"/>
            <a:ext cx="1863725" cy="276225"/>
          </a:xfrm>
          <a:prstGeom prst="rect">
            <a:avLst/>
          </a:prstGeom>
          <a:noFill/>
        </p:spPr>
        <p:txBody>
          <a:bodyPr anchor="ctr">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000" cap="none" spc="50" normalizeH="0" baseline="0" noProof="0" dirty="0">
                <a:ln>
                  <a:noFill/>
                </a:ln>
                <a:solidFill>
                  <a:prstClr val="white"/>
                </a:solidFill>
                <a:effectLst/>
                <a:uLnTx/>
                <a:uFillTx/>
                <a:latin typeface="Calibri Light" panose="020F0302020204030204"/>
                <a:ea typeface="MS PGothic" panose="020B0600070205080204" pitchFamily="34" charset="-128"/>
                <a:cs typeface="Arial"/>
              </a:rPr>
              <a:t>Step 3</a:t>
            </a:r>
          </a:p>
        </p:txBody>
      </p:sp>
      <p:sp>
        <p:nvSpPr>
          <p:cNvPr id="28" name="TextBox 64">
            <a:extLst>
              <a:ext uri="{FF2B5EF4-FFF2-40B4-BE49-F238E27FC236}">
                <a16:creationId xmlns:a16="http://schemas.microsoft.com/office/drawing/2014/main" id="{02AD1F17-4888-4F18-A080-F1A5F72BCBE8}"/>
              </a:ext>
            </a:extLst>
          </p:cNvPr>
          <p:cNvSpPr txBox="1"/>
          <p:nvPr/>
        </p:nvSpPr>
        <p:spPr bwMode="auto">
          <a:xfrm>
            <a:off x="6434137" y="627430"/>
            <a:ext cx="1863725" cy="276225"/>
          </a:xfrm>
          <a:prstGeom prst="rect">
            <a:avLst/>
          </a:prstGeom>
          <a:noFill/>
        </p:spPr>
        <p:txBody>
          <a:bodyPr anchor="ctr">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000" cap="none" spc="50" normalizeH="0" baseline="0" noProof="0" dirty="0">
                <a:ln>
                  <a:noFill/>
                </a:ln>
                <a:solidFill>
                  <a:prstClr val="white"/>
                </a:solidFill>
                <a:effectLst/>
                <a:uLnTx/>
                <a:uFillTx/>
                <a:latin typeface="Calibri Light" panose="020F0302020204030204"/>
                <a:ea typeface="MS PGothic" panose="020B0600070205080204" pitchFamily="34" charset="-128"/>
                <a:cs typeface="Arial"/>
              </a:rPr>
              <a:t>Step 4</a:t>
            </a:r>
          </a:p>
        </p:txBody>
      </p:sp>
      <p:sp>
        <p:nvSpPr>
          <p:cNvPr id="30" name="Process 69">
            <a:extLst>
              <a:ext uri="{FF2B5EF4-FFF2-40B4-BE49-F238E27FC236}">
                <a16:creationId xmlns:a16="http://schemas.microsoft.com/office/drawing/2014/main" id="{796AC196-25D3-40E0-9457-A9807232BA48}"/>
              </a:ext>
            </a:extLst>
          </p:cNvPr>
          <p:cNvSpPr>
            <a:spLocks noChangeArrowheads="1"/>
          </p:cNvSpPr>
          <p:nvPr/>
        </p:nvSpPr>
        <p:spPr bwMode="auto">
          <a:xfrm>
            <a:off x="3039299" y="1279833"/>
            <a:ext cx="1172565" cy="643933"/>
          </a:xfrm>
          <a:prstGeom prst="flowChartProcess">
            <a:avLst/>
          </a:prstGeom>
          <a:solidFill>
            <a:srgbClr val="759FAB"/>
          </a:solidFill>
          <a:ln w="9525">
            <a:solidFill>
              <a:srgbClr val="FFFFFF"/>
            </a:solidFill>
            <a:miter lim="800000"/>
            <a:headEnd/>
            <a:tailEnd/>
          </a:ln>
          <a:effectLst>
            <a:outerShdw blurRad="41275" dist="25400" dir="5400000" algn="tl" rotWithShape="0">
              <a:srgbClr val="68686D">
                <a:alpha val="34998"/>
              </a:srgbClr>
            </a:outerShdw>
          </a:effectLst>
        </p:spPr>
        <p:txBody>
          <a:bodyPr anchor="ct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Consider transitional math</a:t>
            </a:r>
          </a:p>
        </p:txBody>
      </p:sp>
      <p:sp>
        <p:nvSpPr>
          <p:cNvPr id="34" name="Rectangle 33">
            <a:extLst>
              <a:ext uri="{FF2B5EF4-FFF2-40B4-BE49-F238E27FC236}">
                <a16:creationId xmlns:a16="http://schemas.microsoft.com/office/drawing/2014/main" id="{D0C99AE4-7A34-4F07-81E5-5B5616BE942B}"/>
              </a:ext>
            </a:extLst>
          </p:cNvPr>
          <p:cNvSpPr/>
          <p:nvPr/>
        </p:nvSpPr>
        <p:spPr>
          <a:xfrm>
            <a:off x="4294534" y="2676769"/>
            <a:ext cx="319087" cy="230188"/>
          </a:xfrm>
          <a:prstGeom prst="rect">
            <a:avLst/>
          </a:prstGeom>
        </p:spPr>
        <p:txBody>
          <a:bodyPr wrap="non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No</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sp>
        <p:nvSpPr>
          <p:cNvPr id="35" name="Rectangle 34">
            <a:extLst>
              <a:ext uri="{FF2B5EF4-FFF2-40B4-BE49-F238E27FC236}">
                <a16:creationId xmlns:a16="http://schemas.microsoft.com/office/drawing/2014/main" id="{191F2E60-A44C-48B3-B6DC-0726EB5D2B04}"/>
              </a:ext>
            </a:extLst>
          </p:cNvPr>
          <p:cNvSpPr/>
          <p:nvPr/>
        </p:nvSpPr>
        <p:spPr>
          <a:xfrm>
            <a:off x="4861630" y="3943707"/>
            <a:ext cx="346075" cy="231775"/>
          </a:xfrm>
          <a:prstGeom prst="rect">
            <a:avLst/>
          </a:prstGeom>
        </p:spPr>
        <p:txBody>
          <a:bodyPr wrap="squar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Yes</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cxnSp>
        <p:nvCxnSpPr>
          <p:cNvPr id="49" name="Straight Arrow Connector 48">
            <a:extLst>
              <a:ext uri="{FF2B5EF4-FFF2-40B4-BE49-F238E27FC236}">
                <a16:creationId xmlns:a16="http://schemas.microsoft.com/office/drawing/2014/main" id="{9BA37AF6-7673-4E4E-99AF-93835A455766}"/>
              </a:ext>
            </a:extLst>
          </p:cNvPr>
          <p:cNvCxnSpPr>
            <a:cxnSpLocks/>
            <a:stCxn id="58" idx="2"/>
          </p:cNvCxnSpPr>
          <p:nvPr/>
        </p:nvCxnSpPr>
        <p:spPr>
          <a:xfrm flipH="1">
            <a:off x="1773278" y="2263373"/>
            <a:ext cx="530" cy="436665"/>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grpSp>
        <p:nvGrpSpPr>
          <p:cNvPr id="50" name="Group 49">
            <a:extLst>
              <a:ext uri="{FF2B5EF4-FFF2-40B4-BE49-F238E27FC236}">
                <a16:creationId xmlns:a16="http://schemas.microsoft.com/office/drawing/2014/main" id="{FD00D78A-1092-4D7C-8BB7-A2E99FCDF075}"/>
              </a:ext>
            </a:extLst>
          </p:cNvPr>
          <p:cNvGrpSpPr>
            <a:grpSpLocks/>
          </p:cNvGrpSpPr>
          <p:nvPr/>
        </p:nvGrpSpPr>
        <p:grpSpPr bwMode="auto">
          <a:xfrm>
            <a:off x="877437" y="2709582"/>
            <a:ext cx="1757720" cy="3428392"/>
            <a:chOff x="2635733" y="2531543"/>
            <a:chExt cx="1757720" cy="2963520"/>
          </a:xfrm>
        </p:grpSpPr>
        <p:sp>
          <p:nvSpPr>
            <p:cNvPr id="51" name="Process 32">
              <a:extLst>
                <a:ext uri="{FF2B5EF4-FFF2-40B4-BE49-F238E27FC236}">
                  <a16:creationId xmlns:a16="http://schemas.microsoft.com/office/drawing/2014/main" id="{758678E6-E372-496F-96BF-9041C72A2D5F}"/>
                </a:ext>
              </a:extLst>
            </p:cNvPr>
            <p:cNvSpPr>
              <a:spLocks noChangeArrowheads="1"/>
            </p:cNvSpPr>
            <p:nvPr/>
          </p:nvSpPr>
          <p:spPr bwMode="auto">
            <a:xfrm>
              <a:off x="2640853" y="2531543"/>
              <a:ext cx="1752600" cy="2963520"/>
            </a:xfrm>
            <a:prstGeom prst="flowChartProcess">
              <a:avLst/>
            </a:prstGeom>
            <a:solidFill>
              <a:srgbClr val="759FAB"/>
            </a:solidFill>
            <a:ln w="9525">
              <a:solidFill>
                <a:srgbClr val="FFFFFF"/>
              </a:solidFill>
              <a:miter lim="800000"/>
              <a:headEnd/>
              <a:tailEnd/>
            </a:ln>
            <a:effectLst>
              <a:outerShdw blurRad="41275" dist="25400" dir="5400000" algn="tl" rotWithShape="0">
                <a:srgbClr val="68686D">
                  <a:alpha val="34998"/>
                </a:srgbClr>
              </a:outerShdw>
            </a:effectLst>
          </p:spPr>
          <p:txBody>
            <a:bodyPr anchor="ct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S PGothic" panose="020B0600070205080204" pitchFamily="34" charset="-128"/>
                <a:cs typeface="+mn-cs"/>
              </a:endParaRPr>
            </a:p>
          </p:txBody>
        </p:sp>
        <p:sp>
          <p:nvSpPr>
            <p:cNvPr id="52" name="TextBox 33">
              <a:extLst>
                <a:ext uri="{FF2B5EF4-FFF2-40B4-BE49-F238E27FC236}">
                  <a16:creationId xmlns:a16="http://schemas.microsoft.com/office/drawing/2014/main" id="{32D50C87-7A7E-4C22-A7C2-F80E6A43D920}"/>
                </a:ext>
              </a:extLst>
            </p:cNvPr>
            <p:cNvSpPr txBox="1"/>
            <p:nvPr/>
          </p:nvSpPr>
          <p:spPr bwMode="auto">
            <a:xfrm>
              <a:off x="2635733" y="2607440"/>
              <a:ext cx="1725612" cy="2809422"/>
            </a:xfrm>
            <a:prstGeom prst="rect">
              <a:avLst/>
            </a:prstGeom>
            <a:noFill/>
          </p:spPr>
          <p:txBody>
            <a:bodyPr wrap="squar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Evaluate HS junior after first semester for projected readiness in college-level math</a:t>
              </a:r>
              <a:r>
                <a:rPr kumimoji="0" lang="en-US" sz="1000" b="0" i="0" u="none" strike="noStrike" kern="1200" cap="none" spc="0" normalizeH="0" baseline="30000" noProof="0" dirty="0">
                  <a:ln>
                    <a:noFill/>
                  </a:ln>
                  <a:solidFill>
                    <a:prstClr val="black"/>
                  </a:solidFill>
                  <a:effectLst/>
                  <a:uLnTx/>
                  <a:uFillTx/>
                  <a:latin typeface="Calibri" panose="020F0502020204030204"/>
                  <a:ea typeface="MS PGothic" panose="020B0600070205080204" pitchFamily="34" charset="-128"/>
                  <a:cs typeface="+mn-cs"/>
                </a:rPr>
                <a:t>1</a:t>
              </a:r>
              <a:endPar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endParaRPr>
            </a:p>
            <a:p>
              <a:pPr marL="0" marR="0" lvl="0" indent="0" algn="ctr" defTabSz="457200" rtl="0" eaLnBrk="1" fontAlgn="auto" latinLnBrk="0" hangingPunct="1">
                <a:lnSpc>
                  <a:spcPct val="90000"/>
                </a:lnSpc>
                <a:spcBef>
                  <a:spcPts val="0"/>
                </a:spcBef>
                <a:spcAft>
                  <a:spcPts val="0"/>
                </a:spcAft>
                <a:buClrTx/>
                <a:buSzTx/>
                <a:buFontTx/>
                <a:buNone/>
                <a:tabLst/>
                <a:defRPr/>
              </a:pPr>
              <a:endPar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endParaRP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1" i="0" u="sng"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Indicators</a:t>
              </a:r>
              <a:endPar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endParaRPr>
            </a:p>
            <a:p>
              <a:pPr marL="0" marR="0" lvl="0" indent="0" algn="l" defTabSz="457200" rtl="0" eaLnBrk="1" fontAlgn="auto" latinLnBrk="0" hangingPunct="1">
                <a:lnSpc>
                  <a:spcPct val="90000"/>
                </a:lnSpc>
                <a:spcBef>
                  <a:spcPts val="0"/>
                </a:spcBef>
                <a:spcAft>
                  <a:spcPts val="0"/>
                </a:spcAft>
                <a:buClrTx/>
                <a:buSzTx/>
                <a:buFontTx/>
                <a:buNone/>
                <a:tabLst/>
                <a:defRPr/>
              </a:pPr>
              <a:endPar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endParaRP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B or better in Algebra 2 </a:t>
              </a: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C or better in a course higher than Algebra 2 </a:t>
              </a: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GPA* ≥ 3.0</a:t>
              </a: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Math SAT or PSAT ≥ 530 or Math ACT ≥ 22 </a:t>
              </a: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Placement test score into college-level math at the partner CC</a:t>
              </a: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PARCC math score of 4 or 5 </a:t>
              </a: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Teacher and/or counselor recommendation of college-level math in the senior year</a:t>
              </a:r>
            </a:p>
            <a:p>
              <a:pPr marL="0" marR="0" lvl="0" indent="0" algn="l" defTabSz="457200" rtl="0" eaLnBrk="1" fontAlgn="auto" latinLnBrk="0" hangingPunct="1">
                <a:lnSpc>
                  <a:spcPct val="9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endParaRP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U</a:t>
              </a: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Arial"/>
                </a:rPr>
                <a:t>nweighted, cumulative GPA on 4.0 scale</a:t>
              </a:r>
              <a:endPar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endParaRPr>
            </a:p>
          </p:txBody>
        </p:sp>
      </p:grpSp>
      <p:sp>
        <p:nvSpPr>
          <p:cNvPr id="54" name="Rectangle 53">
            <a:extLst>
              <a:ext uri="{FF2B5EF4-FFF2-40B4-BE49-F238E27FC236}">
                <a16:creationId xmlns:a16="http://schemas.microsoft.com/office/drawing/2014/main" id="{14A12FCE-ABA9-400C-A470-646D87E75658}"/>
              </a:ext>
            </a:extLst>
          </p:cNvPr>
          <p:cNvSpPr/>
          <p:nvPr/>
        </p:nvSpPr>
        <p:spPr>
          <a:xfrm>
            <a:off x="1814716" y="2266996"/>
            <a:ext cx="346075" cy="231775"/>
          </a:xfrm>
          <a:prstGeom prst="rect">
            <a:avLst/>
          </a:prstGeom>
        </p:spPr>
        <p:txBody>
          <a:bodyPr wrap="non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Yes</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sp>
        <p:nvSpPr>
          <p:cNvPr id="56" name="Rectangle 55">
            <a:extLst>
              <a:ext uri="{FF2B5EF4-FFF2-40B4-BE49-F238E27FC236}">
                <a16:creationId xmlns:a16="http://schemas.microsoft.com/office/drawing/2014/main" id="{BE834715-ECC1-407A-826A-A598EBE8652E}"/>
              </a:ext>
            </a:extLst>
          </p:cNvPr>
          <p:cNvSpPr/>
          <p:nvPr/>
        </p:nvSpPr>
        <p:spPr>
          <a:xfrm>
            <a:off x="6142800" y="1313524"/>
            <a:ext cx="319087" cy="230188"/>
          </a:xfrm>
          <a:prstGeom prst="rect">
            <a:avLst/>
          </a:prstGeom>
        </p:spPr>
        <p:txBody>
          <a:bodyPr wrap="non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No</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grpSp>
        <p:nvGrpSpPr>
          <p:cNvPr id="57" name="Group 56">
            <a:extLst>
              <a:ext uri="{FF2B5EF4-FFF2-40B4-BE49-F238E27FC236}">
                <a16:creationId xmlns:a16="http://schemas.microsoft.com/office/drawing/2014/main" id="{ADF67786-B207-483B-9E99-30D0DB5A8EB6}"/>
              </a:ext>
            </a:extLst>
          </p:cNvPr>
          <p:cNvGrpSpPr>
            <a:grpSpLocks/>
          </p:cNvGrpSpPr>
          <p:nvPr/>
        </p:nvGrpSpPr>
        <p:grpSpPr bwMode="auto">
          <a:xfrm>
            <a:off x="1027551" y="927654"/>
            <a:ext cx="1504153" cy="1335719"/>
            <a:chOff x="6765786" y="3811142"/>
            <a:chExt cx="1200150" cy="1090613"/>
          </a:xfrm>
        </p:grpSpPr>
        <p:sp>
          <p:nvSpPr>
            <p:cNvPr id="58" name="Decision 51">
              <a:extLst>
                <a:ext uri="{FF2B5EF4-FFF2-40B4-BE49-F238E27FC236}">
                  <a16:creationId xmlns:a16="http://schemas.microsoft.com/office/drawing/2014/main" id="{A3F47B29-B9BD-4B34-A7A8-96103220936E}"/>
                </a:ext>
              </a:extLst>
            </p:cNvPr>
            <p:cNvSpPr>
              <a:spLocks noChangeArrowheads="1"/>
            </p:cNvSpPr>
            <p:nvPr/>
          </p:nvSpPr>
          <p:spPr bwMode="auto">
            <a:xfrm>
              <a:off x="6815117" y="3811142"/>
              <a:ext cx="1092200" cy="1090613"/>
            </a:xfrm>
            <a:prstGeom prst="flowChartDecision">
              <a:avLst/>
            </a:prstGeom>
            <a:solidFill>
              <a:schemeClr val="accent2"/>
            </a:solidFill>
            <a:ln w="9525">
              <a:solidFill>
                <a:srgbClr val="FFFFFF"/>
              </a:solidFill>
              <a:miter lim="800000"/>
              <a:headEnd/>
              <a:tailEnd/>
            </a:ln>
            <a:effectLst>
              <a:outerShdw blurRad="41275" dist="25400" dir="5400000" algn="tl" rotWithShape="0">
                <a:srgbClr val="68686D">
                  <a:alpha val="34998"/>
                </a:srgbClr>
              </a:outerShdw>
            </a:effectLst>
          </p:spPr>
          <p:txBody>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S PGothic" panose="020B0600070205080204" pitchFamily="34" charset="-128"/>
                <a:cs typeface="+mn-cs"/>
              </a:endParaRPr>
            </a:p>
          </p:txBody>
        </p:sp>
        <p:sp>
          <p:nvSpPr>
            <p:cNvPr id="59" name="TextBox 52">
              <a:extLst>
                <a:ext uri="{FF2B5EF4-FFF2-40B4-BE49-F238E27FC236}">
                  <a16:creationId xmlns:a16="http://schemas.microsoft.com/office/drawing/2014/main" id="{A7D894A0-2AC7-4954-8BF9-F130081A6E3A}"/>
                </a:ext>
              </a:extLst>
            </p:cNvPr>
            <p:cNvSpPr txBox="1"/>
            <p:nvPr/>
          </p:nvSpPr>
          <p:spPr bwMode="auto">
            <a:xfrm>
              <a:off x="6765786" y="4133450"/>
              <a:ext cx="1200150" cy="414643"/>
            </a:xfrm>
            <a:prstGeom prst="rect">
              <a:avLst/>
            </a:prstGeom>
            <a:noFill/>
          </p:spPr>
          <p:txBody>
            <a:bodyPr>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343437"/>
                  </a:solidFill>
                  <a:effectLst/>
                  <a:uLnTx/>
                  <a:uFillTx/>
                  <a:latin typeface="Calibri" panose="020F0502020204030204"/>
                  <a:ea typeface="MS PGothic" panose="020B0600070205080204" pitchFamily="34" charset="-128"/>
                  <a:cs typeface="Arial"/>
                </a:rPr>
                <a:t>Meets state HS graduation requirement (3 years of math)?</a:t>
              </a:r>
              <a:r>
                <a:rPr kumimoji="0" lang="en-US" sz="1000" b="0" i="0" u="none" strike="noStrike" kern="1200" cap="none" spc="0" normalizeH="0" baseline="30000" noProof="0" dirty="0">
                  <a:ln>
                    <a:noFill/>
                  </a:ln>
                  <a:solidFill>
                    <a:prstClr val="black"/>
                  </a:solidFill>
                  <a:effectLst/>
                  <a:uLnTx/>
                  <a:uFillTx/>
                  <a:latin typeface="Calibri" panose="020F0502020204030204" pitchFamily="34" charset="0"/>
                  <a:ea typeface="MS PGothic" panose="020B0600070205080204" pitchFamily="34" charset="-128"/>
                  <a:cs typeface="+mn-cs"/>
                </a:rPr>
                <a:t>1</a:t>
              </a:r>
              <a:endParaRPr kumimoji="0" lang="en-US" sz="1000" b="0" i="0" u="none" strike="noStrike" kern="1200" cap="none" spc="0" normalizeH="0" baseline="0" noProof="0" dirty="0">
                <a:ln>
                  <a:noFill/>
                </a:ln>
                <a:solidFill>
                  <a:srgbClr val="343437"/>
                </a:solidFill>
                <a:effectLst/>
                <a:uLnTx/>
                <a:uFillTx/>
                <a:latin typeface="Calibri" panose="020F0502020204030204"/>
                <a:ea typeface="MS PGothic" panose="020B0600070205080204" pitchFamily="34" charset="-128"/>
                <a:cs typeface="Arial"/>
              </a:endParaRPr>
            </a:p>
          </p:txBody>
        </p:sp>
      </p:grpSp>
      <p:sp>
        <p:nvSpPr>
          <p:cNvPr id="63" name="Rectangle 62">
            <a:extLst>
              <a:ext uri="{FF2B5EF4-FFF2-40B4-BE49-F238E27FC236}">
                <a16:creationId xmlns:a16="http://schemas.microsoft.com/office/drawing/2014/main" id="{99A32236-FC66-4F30-A8ED-62F355306F6D}"/>
              </a:ext>
            </a:extLst>
          </p:cNvPr>
          <p:cNvSpPr/>
          <p:nvPr/>
        </p:nvSpPr>
        <p:spPr>
          <a:xfrm>
            <a:off x="2457649" y="1332841"/>
            <a:ext cx="319087" cy="230188"/>
          </a:xfrm>
          <a:prstGeom prst="rect">
            <a:avLst/>
          </a:prstGeom>
        </p:spPr>
        <p:txBody>
          <a:bodyPr wrap="non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No</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cxnSp>
        <p:nvCxnSpPr>
          <p:cNvPr id="65" name="Straight Arrow Connector 64">
            <a:extLst>
              <a:ext uri="{FF2B5EF4-FFF2-40B4-BE49-F238E27FC236}">
                <a16:creationId xmlns:a16="http://schemas.microsoft.com/office/drawing/2014/main" id="{3FD2F64A-C3EC-466B-8C57-45B8392722E6}"/>
              </a:ext>
            </a:extLst>
          </p:cNvPr>
          <p:cNvCxnSpPr>
            <a:cxnSpLocks/>
          </p:cNvCxnSpPr>
          <p:nvPr/>
        </p:nvCxnSpPr>
        <p:spPr>
          <a:xfrm>
            <a:off x="2639109" y="2899954"/>
            <a:ext cx="365760" cy="0"/>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sp>
        <p:nvSpPr>
          <p:cNvPr id="72" name="Rectangle 71">
            <a:extLst>
              <a:ext uri="{FF2B5EF4-FFF2-40B4-BE49-F238E27FC236}">
                <a16:creationId xmlns:a16="http://schemas.microsoft.com/office/drawing/2014/main" id="{E60581AF-A3B0-4D5A-90B3-46807A6AB323}"/>
              </a:ext>
            </a:extLst>
          </p:cNvPr>
          <p:cNvSpPr/>
          <p:nvPr/>
        </p:nvSpPr>
        <p:spPr>
          <a:xfrm>
            <a:off x="3292790" y="3708662"/>
            <a:ext cx="346075" cy="231775"/>
          </a:xfrm>
          <a:prstGeom prst="rect">
            <a:avLst/>
          </a:prstGeom>
        </p:spPr>
        <p:txBody>
          <a:bodyPr wrap="non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Yes</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grpSp>
        <p:nvGrpSpPr>
          <p:cNvPr id="78" name="Group 77">
            <a:extLst>
              <a:ext uri="{FF2B5EF4-FFF2-40B4-BE49-F238E27FC236}">
                <a16:creationId xmlns:a16="http://schemas.microsoft.com/office/drawing/2014/main" id="{084077C3-97C7-4BA0-8219-60B80EA8CCC1}"/>
              </a:ext>
            </a:extLst>
          </p:cNvPr>
          <p:cNvGrpSpPr>
            <a:grpSpLocks/>
          </p:cNvGrpSpPr>
          <p:nvPr/>
        </p:nvGrpSpPr>
        <p:grpSpPr bwMode="auto">
          <a:xfrm>
            <a:off x="4786031" y="922568"/>
            <a:ext cx="1368859" cy="1335719"/>
            <a:chOff x="6815117" y="3811142"/>
            <a:chExt cx="1092200" cy="1090613"/>
          </a:xfrm>
        </p:grpSpPr>
        <p:sp>
          <p:nvSpPr>
            <p:cNvPr id="79" name="Decision 51">
              <a:extLst>
                <a:ext uri="{FF2B5EF4-FFF2-40B4-BE49-F238E27FC236}">
                  <a16:creationId xmlns:a16="http://schemas.microsoft.com/office/drawing/2014/main" id="{5354B17A-3E44-4DB8-ABC2-565D12ECEF8C}"/>
                </a:ext>
              </a:extLst>
            </p:cNvPr>
            <p:cNvSpPr>
              <a:spLocks noChangeArrowheads="1"/>
            </p:cNvSpPr>
            <p:nvPr/>
          </p:nvSpPr>
          <p:spPr bwMode="auto">
            <a:xfrm>
              <a:off x="6815117" y="3811142"/>
              <a:ext cx="1092200" cy="1090613"/>
            </a:xfrm>
            <a:prstGeom prst="flowChartDecision">
              <a:avLst/>
            </a:prstGeom>
            <a:solidFill>
              <a:schemeClr val="accent2"/>
            </a:solidFill>
            <a:ln w="9525">
              <a:solidFill>
                <a:srgbClr val="FFFFFF"/>
              </a:solidFill>
              <a:miter lim="800000"/>
              <a:headEnd/>
              <a:tailEnd/>
            </a:ln>
            <a:effectLst>
              <a:outerShdw blurRad="41275" dist="25400" dir="5400000" algn="tl" rotWithShape="0">
                <a:srgbClr val="68686D">
                  <a:alpha val="34998"/>
                </a:srgbClr>
              </a:outerShdw>
            </a:effectLst>
          </p:spPr>
          <p:txBody>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S PGothic" panose="020B0600070205080204" pitchFamily="34" charset="-128"/>
                <a:cs typeface="+mn-cs"/>
              </a:endParaRPr>
            </a:p>
          </p:txBody>
        </p:sp>
        <p:sp>
          <p:nvSpPr>
            <p:cNvPr id="80" name="TextBox 52">
              <a:extLst>
                <a:ext uri="{FF2B5EF4-FFF2-40B4-BE49-F238E27FC236}">
                  <a16:creationId xmlns:a16="http://schemas.microsoft.com/office/drawing/2014/main" id="{D8E27C8A-6D85-44E2-9FBB-CB78E85F045C}"/>
                </a:ext>
              </a:extLst>
            </p:cNvPr>
            <p:cNvSpPr txBox="1"/>
            <p:nvPr/>
          </p:nvSpPr>
          <p:spPr bwMode="auto">
            <a:xfrm>
              <a:off x="6865937" y="4190518"/>
              <a:ext cx="1023949" cy="414643"/>
            </a:xfrm>
            <a:prstGeom prst="rect">
              <a:avLst/>
            </a:prstGeom>
            <a:noFill/>
          </p:spPr>
          <p:txBody>
            <a:bodyPr wrap="squar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343437"/>
                  </a:solidFill>
                  <a:effectLst/>
                  <a:uLnTx/>
                  <a:uFillTx/>
                  <a:latin typeface="Calibri" panose="020F0502020204030204"/>
                  <a:ea typeface="MS PGothic" panose="020B0600070205080204" pitchFamily="34" charset="-128"/>
                  <a:cs typeface="Arial"/>
                </a:rPr>
                <a:t>Is student willing to take 2 math classes in senior year?</a:t>
              </a:r>
            </a:p>
          </p:txBody>
        </p:sp>
      </p:grpSp>
      <p:cxnSp>
        <p:nvCxnSpPr>
          <p:cNvPr id="81" name="Straight Arrow Connector 80">
            <a:extLst>
              <a:ext uri="{FF2B5EF4-FFF2-40B4-BE49-F238E27FC236}">
                <a16:creationId xmlns:a16="http://schemas.microsoft.com/office/drawing/2014/main" id="{AF93304F-AB74-46A1-84A6-366A69EFD614}"/>
              </a:ext>
            </a:extLst>
          </p:cNvPr>
          <p:cNvCxnSpPr>
            <a:cxnSpLocks/>
          </p:cNvCxnSpPr>
          <p:nvPr/>
        </p:nvCxnSpPr>
        <p:spPr>
          <a:xfrm flipV="1">
            <a:off x="6157135" y="1597641"/>
            <a:ext cx="438912" cy="1"/>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sp>
        <p:nvSpPr>
          <p:cNvPr id="82" name="Process 69">
            <a:extLst>
              <a:ext uri="{FF2B5EF4-FFF2-40B4-BE49-F238E27FC236}">
                <a16:creationId xmlns:a16="http://schemas.microsoft.com/office/drawing/2014/main" id="{7018B66D-78E5-46A2-BAFD-D74F04B84D53}"/>
              </a:ext>
            </a:extLst>
          </p:cNvPr>
          <p:cNvSpPr>
            <a:spLocks noChangeArrowheads="1"/>
          </p:cNvSpPr>
          <p:nvPr/>
        </p:nvSpPr>
        <p:spPr bwMode="auto">
          <a:xfrm>
            <a:off x="6614304" y="994855"/>
            <a:ext cx="1688675" cy="780197"/>
          </a:xfrm>
          <a:prstGeom prst="flowChartProcess">
            <a:avLst/>
          </a:prstGeom>
          <a:solidFill>
            <a:schemeClr val="accent6">
              <a:lumMod val="60000"/>
              <a:lumOff val="40000"/>
            </a:schemeClr>
          </a:solidFill>
          <a:ln w="9525">
            <a:solidFill>
              <a:srgbClr val="FFFFFF"/>
            </a:solidFill>
            <a:miter lim="800000"/>
            <a:headEnd/>
            <a:tailEnd/>
          </a:ln>
          <a:effectLst>
            <a:outerShdw blurRad="41275" dist="25400" dir="5400000" algn="tl" rotWithShape="0">
              <a:srgbClr val="68686D">
                <a:alpha val="34998"/>
              </a:srgbClr>
            </a:outerShdw>
          </a:effectLst>
        </p:spPr>
        <p:txBody>
          <a:bodyPr anchor="ct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Student takes a </a:t>
            </a:r>
            <a:r>
              <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non-TM class </a:t>
            </a: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during senior year to meet state graduation requirement.</a:t>
            </a:r>
          </a:p>
        </p:txBody>
      </p:sp>
      <p:cxnSp>
        <p:nvCxnSpPr>
          <p:cNvPr id="90" name="Straight Arrow Connector 89">
            <a:extLst>
              <a:ext uri="{FF2B5EF4-FFF2-40B4-BE49-F238E27FC236}">
                <a16:creationId xmlns:a16="http://schemas.microsoft.com/office/drawing/2014/main" id="{8BB5DEFB-B590-4CD1-BB1E-F449598DD499}"/>
              </a:ext>
            </a:extLst>
          </p:cNvPr>
          <p:cNvCxnSpPr>
            <a:cxnSpLocks/>
          </p:cNvCxnSpPr>
          <p:nvPr/>
        </p:nvCxnSpPr>
        <p:spPr>
          <a:xfrm>
            <a:off x="4246100" y="1597641"/>
            <a:ext cx="548640" cy="0"/>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cxnSp>
        <p:nvCxnSpPr>
          <p:cNvPr id="91" name="Straight Arrow Connector 90">
            <a:extLst>
              <a:ext uri="{FF2B5EF4-FFF2-40B4-BE49-F238E27FC236}">
                <a16:creationId xmlns:a16="http://schemas.microsoft.com/office/drawing/2014/main" id="{83915A8C-1297-4587-A4DE-EE5C73E69D16}"/>
              </a:ext>
            </a:extLst>
          </p:cNvPr>
          <p:cNvCxnSpPr>
            <a:cxnSpLocks/>
          </p:cNvCxnSpPr>
          <p:nvPr/>
        </p:nvCxnSpPr>
        <p:spPr>
          <a:xfrm flipH="1">
            <a:off x="5470460" y="2255633"/>
            <a:ext cx="530" cy="384048"/>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sp>
        <p:nvSpPr>
          <p:cNvPr id="92" name="Rectangle 91">
            <a:extLst>
              <a:ext uri="{FF2B5EF4-FFF2-40B4-BE49-F238E27FC236}">
                <a16:creationId xmlns:a16="http://schemas.microsoft.com/office/drawing/2014/main" id="{79087E6C-F3B0-4402-86C6-39908DF94131}"/>
              </a:ext>
            </a:extLst>
          </p:cNvPr>
          <p:cNvSpPr/>
          <p:nvPr/>
        </p:nvSpPr>
        <p:spPr>
          <a:xfrm>
            <a:off x="5455397" y="2264637"/>
            <a:ext cx="466432" cy="230832"/>
          </a:xfrm>
          <a:prstGeom prst="rect">
            <a:avLst/>
          </a:prstGeom>
        </p:spPr>
        <p:txBody>
          <a:bodyPr wrap="squar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Yes</a:t>
            </a:r>
            <a:r>
              <a:rPr kumimoji="0" lang="en-US" sz="900" b="0" i="0" u="none" strike="noStrike" kern="1200" cap="none" spc="0" normalizeH="0" baseline="30000" noProof="0" dirty="0">
                <a:ln>
                  <a:noFill/>
                </a:ln>
                <a:solidFill>
                  <a:prstClr val="black"/>
                </a:solidFill>
                <a:effectLst/>
                <a:uLnTx/>
                <a:uFillTx/>
                <a:latin typeface="Calibri" panose="020F0502020204030204" pitchFamily="34" charset="0"/>
                <a:ea typeface="MS PGothic" panose="020B0600070205080204" pitchFamily="34" charset="-128"/>
                <a:cs typeface="Arial"/>
              </a:rPr>
              <a:t>2</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sp>
        <p:nvSpPr>
          <p:cNvPr id="93" name="Process 69">
            <a:extLst>
              <a:ext uri="{FF2B5EF4-FFF2-40B4-BE49-F238E27FC236}">
                <a16:creationId xmlns:a16="http://schemas.microsoft.com/office/drawing/2014/main" id="{B024DDFE-D866-450F-85F1-5621EF117822}"/>
              </a:ext>
            </a:extLst>
          </p:cNvPr>
          <p:cNvSpPr>
            <a:spLocks noChangeArrowheads="1"/>
          </p:cNvSpPr>
          <p:nvPr/>
        </p:nvSpPr>
        <p:spPr bwMode="auto">
          <a:xfrm>
            <a:off x="4773319" y="2641560"/>
            <a:ext cx="1461084" cy="348871"/>
          </a:xfrm>
          <a:prstGeom prst="flowChartProcess">
            <a:avLst/>
          </a:prstGeom>
          <a:solidFill>
            <a:srgbClr val="759FAB"/>
          </a:solidFill>
          <a:ln w="9525">
            <a:solidFill>
              <a:srgbClr val="FFFFFF"/>
            </a:solidFill>
            <a:miter lim="800000"/>
            <a:headEnd/>
            <a:tailEnd/>
          </a:ln>
          <a:effectLst>
            <a:outerShdw blurRad="41275" dist="25400" dir="5400000" algn="tl" rotWithShape="0">
              <a:srgbClr val="68686D">
                <a:alpha val="34998"/>
              </a:srgbClr>
            </a:outerShdw>
          </a:effectLst>
        </p:spPr>
        <p:txBody>
          <a:bodyPr anchor="ct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Determine placement into transitional </a:t>
            </a: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Arial"/>
              </a:rPr>
              <a:t>math</a:t>
            </a:r>
            <a:endPar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endParaRPr>
          </a:p>
        </p:txBody>
      </p:sp>
      <p:sp>
        <p:nvSpPr>
          <p:cNvPr id="94" name="TextBox 93">
            <a:extLst>
              <a:ext uri="{FF2B5EF4-FFF2-40B4-BE49-F238E27FC236}">
                <a16:creationId xmlns:a16="http://schemas.microsoft.com/office/drawing/2014/main" id="{73D6EA7C-E5E7-48A6-8305-AC5B84C5D8E7}"/>
              </a:ext>
            </a:extLst>
          </p:cNvPr>
          <p:cNvSpPr txBox="1"/>
          <p:nvPr/>
        </p:nvSpPr>
        <p:spPr>
          <a:xfrm>
            <a:off x="343647" y="212935"/>
            <a:ext cx="545782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Decision Chart for Senior Math Placement</a:t>
            </a:r>
          </a:p>
        </p:txBody>
      </p:sp>
      <p:sp>
        <p:nvSpPr>
          <p:cNvPr id="95" name="TextBox 39">
            <a:extLst>
              <a:ext uri="{FF2B5EF4-FFF2-40B4-BE49-F238E27FC236}">
                <a16:creationId xmlns:a16="http://schemas.microsoft.com/office/drawing/2014/main" id="{DD306690-AB01-4D86-9A54-9209E42B55E2}"/>
              </a:ext>
            </a:extLst>
          </p:cNvPr>
          <p:cNvSpPr txBox="1"/>
          <p:nvPr/>
        </p:nvSpPr>
        <p:spPr bwMode="auto">
          <a:xfrm>
            <a:off x="2714624" y="626757"/>
            <a:ext cx="1863725" cy="277813"/>
          </a:xfrm>
          <a:prstGeom prst="rect">
            <a:avLst/>
          </a:prstGeom>
          <a:noFill/>
        </p:spPr>
        <p:txBody>
          <a:bodyPr anchor="ctr">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000" cap="none" spc="50" normalizeH="0" baseline="0" noProof="0" dirty="0">
                <a:ln>
                  <a:noFill/>
                </a:ln>
                <a:solidFill>
                  <a:prstClr val="white"/>
                </a:solidFill>
                <a:effectLst/>
                <a:uLnTx/>
                <a:uFillTx/>
                <a:latin typeface="Calibri Light" panose="020F0302020204030204"/>
                <a:ea typeface="MS PGothic" panose="020B0600070205080204" pitchFamily="34" charset="-128"/>
                <a:cs typeface="Arial"/>
              </a:rPr>
              <a:t>Step 2</a:t>
            </a:r>
          </a:p>
        </p:txBody>
      </p:sp>
      <p:grpSp>
        <p:nvGrpSpPr>
          <p:cNvPr id="96" name="Group 95">
            <a:extLst>
              <a:ext uri="{FF2B5EF4-FFF2-40B4-BE49-F238E27FC236}">
                <a16:creationId xmlns:a16="http://schemas.microsoft.com/office/drawing/2014/main" id="{6E5E1D32-4321-4A19-96EA-3B020FDE2E23}"/>
              </a:ext>
            </a:extLst>
          </p:cNvPr>
          <p:cNvGrpSpPr>
            <a:grpSpLocks/>
          </p:cNvGrpSpPr>
          <p:nvPr/>
        </p:nvGrpSpPr>
        <p:grpSpPr bwMode="auto">
          <a:xfrm>
            <a:off x="4878202" y="3179326"/>
            <a:ext cx="1200150" cy="1090612"/>
            <a:chOff x="6774181" y="3811142"/>
            <a:chExt cx="1200150" cy="1090613"/>
          </a:xfrm>
        </p:grpSpPr>
        <p:sp>
          <p:nvSpPr>
            <p:cNvPr id="97" name="Decision 51">
              <a:extLst>
                <a:ext uri="{FF2B5EF4-FFF2-40B4-BE49-F238E27FC236}">
                  <a16:creationId xmlns:a16="http://schemas.microsoft.com/office/drawing/2014/main" id="{BEFAFBFC-6B45-476F-80CE-1B4FB1AE4943}"/>
                </a:ext>
              </a:extLst>
            </p:cNvPr>
            <p:cNvSpPr>
              <a:spLocks noChangeArrowheads="1"/>
            </p:cNvSpPr>
            <p:nvPr/>
          </p:nvSpPr>
          <p:spPr bwMode="auto">
            <a:xfrm>
              <a:off x="6815117" y="3811142"/>
              <a:ext cx="1092200" cy="1090613"/>
            </a:xfrm>
            <a:prstGeom prst="flowChartDecision">
              <a:avLst/>
            </a:prstGeom>
            <a:solidFill>
              <a:schemeClr val="accent2"/>
            </a:solidFill>
            <a:ln w="9525">
              <a:solidFill>
                <a:srgbClr val="FFFFFF"/>
              </a:solidFill>
              <a:miter lim="800000"/>
              <a:headEnd/>
              <a:tailEnd/>
            </a:ln>
            <a:effectLst>
              <a:outerShdw blurRad="41275" dist="25400" dir="5400000" algn="tl" rotWithShape="0">
                <a:srgbClr val="68686D">
                  <a:alpha val="34998"/>
                </a:srgbClr>
              </a:outerShdw>
            </a:effectLst>
          </p:spPr>
          <p:txBody>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S PGothic" panose="020B0600070205080204" pitchFamily="34" charset="-128"/>
                <a:cs typeface="+mn-cs"/>
              </a:endParaRPr>
            </a:p>
          </p:txBody>
        </p:sp>
        <p:sp>
          <p:nvSpPr>
            <p:cNvPr id="98" name="TextBox 52">
              <a:extLst>
                <a:ext uri="{FF2B5EF4-FFF2-40B4-BE49-F238E27FC236}">
                  <a16:creationId xmlns:a16="http://schemas.microsoft.com/office/drawing/2014/main" id="{258C7728-6843-4A2F-959E-511CD409D53C}"/>
                </a:ext>
              </a:extLst>
            </p:cNvPr>
            <p:cNvSpPr txBox="1"/>
            <p:nvPr/>
          </p:nvSpPr>
          <p:spPr bwMode="auto">
            <a:xfrm>
              <a:off x="6774181" y="4231326"/>
              <a:ext cx="1200150" cy="507831"/>
            </a:xfrm>
            <a:prstGeom prst="rect">
              <a:avLst/>
            </a:prstGeom>
            <a:noFill/>
          </p:spPr>
          <p:txBody>
            <a:bodyPr>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343437"/>
                  </a:solidFill>
                  <a:effectLst/>
                  <a:uLnTx/>
                  <a:uFillTx/>
                  <a:latin typeface="Calibri" panose="020F0502020204030204"/>
                  <a:ea typeface="MS PGothic" panose="020B0600070205080204" pitchFamily="34" charset="-128"/>
                  <a:cs typeface="Arial"/>
                </a:rPr>
                <a:t>Needs Transition   to STEM?</a:t>
              </a:r>
              <a:r>
                <a:rPr kumimoji="0" lang="en-US" sz="1000" b="0" i="0" u="none" strike="noStrike" kern="1200" cap="none" spc="0" normalizeH="0" baseline="30000" noProof="0" dirty="0">
                  <a:ln>
                    <a:noFill/>
                  </a:ln>
                  <a:solidFill>
                    <a:srgbClr val="343437"/>
                  </a:solidFill>
                  <a:effectLst/>
                  <a:uLnTx/>
                  <a:uFillTx/>
                  <a:latin typeface="Calibri" panose="020F0502020204030204"/>
                  <a:ea typeface="MS PGothic" panose="020B0600070205080204" pitchFamily="34" charset="-128"/>
                  <a:cs typeface="Arial"/>
                </a:rPr>
                <a:t>3</a:t>
              </a:r>
              <a:endParaRPr kumimoji="0" lang="en-US" sz="10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a:p>
              <a:pPr marL="0" marR="0" lvl="0" indent="0" algn="ctr" defTabSz="457200" rtl="0" eaLnBrk="1" fontAlgn="auto" latinLnBrk="0" hangingPunct="1">
                <a:lnSpc>
                  <a:spcPct val="9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343437"/>
                </a:solidFill>
                <a:effectLst/>
                <a:uLnTx/>
                <a:uFillTx/>
                <a:latin typeface="Calibri" panose="020F0502020204030204"/>
                <a:ea typeface="MS PGothic" panose="020B0600070205080204" pitchFamily="34" charset="-128"/>
                <a:cs typeface="Arial"/>
              </a:endParaRPr>
            </a:p>
          </p:txBody>
        </p:sp>
      </p:grpSp>
      <p:cxnSp>
        <p:nvCxnSpPr>
          <p:cNvPr id="99" name="Straight Arrow Connector 98">
            <a:extLst>
              <a:ext uri="{FF2B5EF4-FFF2-40B4-BE49-F238E27FC236}">
                <a16:creationId xmlns:a16="http://schemas.microsoft.com/office/drawing/2014/main" id="{7C123289-374F-4AFB-AB64-E78077C4D9FA}"/>
              </a:ext>
            </a:extLst>
          </p:cNvPr>
          <p:cNvCxnSpPr>
            <a:cxnSpLocks/>
          </p:cNvCxnSpPr>
          <p:nvPr/>
        </p:nvCxnSpPr>
        <p:spPr>
          <a:xfrm flipH="1">
            <a:off x="5470460" y="3006842"/>
            <a:ext cx="530" cy="182880"/>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sp>
        <p:nvSpPr>
          <p:cNvPr id="105" name="Rectangle 104">
            <a:extLst>
              <a:ext uri="{FF2B5EF4-FFF2-40B4-BE49-F238E27FC236}">
                <a16:creationId xmlns:a16="http://schemas.microsoft.com/office/drawing/2014/main" id="{AC4F0038-1CD8-4793-BD49-29CE90F067D8}"/>
              </a:ext>
            </a:extLst>
          </p:cNvPr>
          <p:cNvSpPr/>
          <p:nvPr/>
        </p:nvSpPr>
        <p:spPr>
          <a:xfrm>
            <a:off x="5805376" y="3961499"/>
            <a:ext cx="319087" cy="230188"/>
          </a:xfrm>
          <a:prstGeom prst="rect">
            <a:avLst/>
          </a:prstGeom>
        </p:spPr>
        <p:txBody>
          <a:bodyPr wrap="non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No</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sp>
        <p:nvSpPr>
          <p:cNvPr id="106" name="Process 69">
            <a:extLst>
              <a:ext uri="{FF2B5EF4-FFF2-40B4-BE49-F238E27FC236}">
                <a16:creationId xmlns:a16="http://schemas.microsoft.com/office/drawing/2014/main" id="{0D608733-8F30-456D-8509-30D889B51747}"/>
              </a:ext>
            </a:extLst>
          </p:cNvPr>
          <p:cNvSpPr>
            <a:spLocks noChangeArrowheads="1"/>
          </p:cNvSpPr>
          <p:nvPr/>
        </p:nvSpPr>
        <p:spPr bwMode="auto">
          <a:xfrm>
            <a:off x="4571999" y="4418286"/>
            <a:ext cx="1439339" cy="982548"/>
          </a:xfrm>
          <a:prstGeom prst="flowChartProcess">
            <a:avLst/>
          </a:prstGeom>
          <a:solidFill>
            <a:srgbClr val="759FAB"/>
          </a:solidFill>
          <a:ln w="9525">
            <a:solidFill>
              <a:srgbClr val="FFFFFF"/>
            </a:solidFill>
            <a:miter lim="800000"/>
            <a:headEnd/>
            <a:tailEnd/>
          </a:ln>
          <a:effectLst>
            <a:outerShdw blurRad="41275" dist="25400" dir="5400000" algn="tl" rotWithShape="0">
              <a:srgbClr val="68686D">
                <a:alpha val="34998"/>
              </a:srgbClr>
            </a:outerShdw>
          </a:effectLst>
        </p:spPr>
        <p:txBody>
          <a:bodyPr anchor="t"/>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Evaluate STEM prerequisite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 B or better in Algebra 1 or a higher math course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 Math GPA </a:t>
            </a:r>
            <a:r>
              <a:rPr kumimoji="0" lang="en-US" sz="800" b="0" i="0" u="none" strike="noStrike" kern="1200" cap="none" spc="0" normalizeH="0" baseline="0" noProof="0" dirty="0">
                <a:ln>
                  <a:noFill/>
                </a:ln>
                <a:solidFill>
                  <a:srgbClr val="343437"/>
                </a:solidFill>
                <a:effectLst/>
                <a:uLnTx/>
                <a:uFillTx/>
                <a:latin typeface="Calibri" panose="020F0502020204030204" pitchFamily="34" charset="0"/>
                <a:ea typeface="MS PGothic" panose="020B0600070205080204" pitchFamily="34" charset="-128"/>
                <a:cs typeface="Arial"/>
              </a:rPr>
              <a:t>≥ </a:t>
            </a:r>
            <a:r>
              <a:rPr kumimoji="0" lang="en-US" sz="8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2.5 (out of 4.0)</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 Teacher verification of transitional college algebra prerequisite competencies</a:t>
            </a:r>
          </a:p>
        </p:txBody>
      </p:sp>
      <p:cxnSp>
        <p:nvCxnSpPr>
          <p:cNvPr id="107" name="Straight Arrow Connector 106">
            <a:extLst>
              <a:ext uri="{FF2B5EF4-FFF2-40B4-BE49-F238E27FC236}">
                <a16:creationId xmlns:a16="http://schemas.microsoft.com/office/drawing/2014/main" id="{9F28CC5D-5F0C-4E61-8226-C5DA380C4BF7}"/>
              </a:ext>
            </a:extLst>
          </p:cNvPr>
          <p:cNvCxnSpPr>
            <a:cxnSpLocks/>
          </p:cNvCxnSpPr>
          <p:nvPr/>
        </p:nvCxnSpPr>
        <p:spPr>
          <a:xfrm flipV="1">
            <a:off x="4265504" y="2899954"/>
            <a:ext cx="512064" cy="1"/>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sp>
        <p:nvSpPr>
          <p:cNvPr id="108" name="Process 69">
            <a:extLst>
              <a:ext uri="{FF2B5EF4-FFF2-40B4-BE49-F238E27FC236}">
                <a16:creationId xmlns:a16="http://schemas.microsoft.com/office/drawing/2014/main" id="{35A5CCA3-5AF8-430D-A3B9-4F5A0DE25CEA}"/>
              </a:ext>
            </a:extLst>
          </p:cNvPr>
          <p:cNvSpPr>
            <a:spLocks noChangeArrowheads="1"/>
          </p:cNvSpPr>
          <p:nvPr/>
        </p:nvSpPr>
        <p:spPr bwMode="auto">
          <a:xfrm>
            <a:off x="6576528" y="4994987"/>
            <a:ext cx="1726451" cy="913240"/>
          </a:xfrm>
          <a:prstGeom prst="flowChartProcess">
            <a:avLst/>
          </a:prstGeom>
          <a:solidFill>
            <a:schemeClr val="accent6">
              <a:lumMod val="60000"/>
              <a:lumOff val="40000"/>
            </a:schemeClr>
          </a:solidFill>
          <a:ln w="9525">
            <a:solidFill>
              <a:srgbClr val="FFFFFF"/>
            </a:solidFill>
            <a:miter lim="800000"/>
            <a:headEnd/>
            <a:tailEnd/>
          </a:ln>
          <a:effectLst>
            <a:outerShdw blurRad="41275" dist="25400" dir="5400000" algn="tl" rotWithShape="0">
              <a:srgbClr val="68686D">
                <a:alpha val="34998"/>
              </a:srgbClr>
            </a:outerShdw>
          </a:effectLst>
        </p:spPr>
        <p:txBody>
          <a:bodyPr anchor="ct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Student takes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 </a:t>
            </a:r>
            <a:r>
              <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Transition to QL/Stats </a:t>
            </a: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or </a:t>
            </a:r>
            <a:r>
              <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Transition to Tech Math, </a:t>
            </a: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depending on their pathway.</a:t>
            </a:r>
            <a:r>
              <a:rPr kumimoji="0" lang="en-US" sz="1000" b="0" i="0" u="none" strike="noStrike" kern="1200" cap="none" spc="0" normalizeH="0" baseline="30000" noProof="0" dirty="0">
                <a:ln>
                  <a:noFill/>
                </a:ln>
                <a:solidFill>
                  <a:prstClr val="black"/>
                </a:solidFill>
                <a:effectLst/>
                <a:uLnTx/>
                <a:uFillTx/>
                <a:latin typeface="Calibri" panose="020F0502020204030204"/>
                <a:ea typeface="MS PGothic" panose="020B0600070205080204" pitchFamily="34" charset="-128"/>
                <a:cs typeface="Arial"/>
              </a:rPr>
              <a:t>4</a:t>
            </a:r>
            <a:endPar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endParaRPr>
          </a:p>
        </p:txBody>
      </p:sp>
      <p:cxnSp>
        <p:nvCxnSpPr>
          <p:cNvPr id="116" name="Straight Arrow Connector 115">
            <a:extLst>
              <a:ext uri="{FF2B5EF4-FFF2-40B4-BE49-F238E27FC236}">
                <a16:creationId xmlns:a16="http://schemas.microsoft.com/office/drawing/2014/main" id="{F1485F58-E2B8-4BA6-B7FC-E03B4D1FCC30}"/>
              </a:ext>
            </a:extLst>
          </p:cNvPr>
          <p:cNvCxnSpPr>
            <a:cxnSpLocks/>
          </p:cNvCxnSpPr>
          <p:nvPr/>
        </p:nvCxnSpPr>
        <p:spPr>
          <a:xfrm flipH="1">
            <a:off x="5465238" y="5414847"/>
            <a:ext cx="530" cy="182880"/>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grpSp>
        <p:nvGrpSpPr>
          <p:cNvPr id="122" name="Group 121">
            <a:extLst>
              <a:ext uri="{FF2B5EF4-FFF2-40B4-BE49-F238E27FC236}">
                <a16:creationId xmlns:a16="http://schemas.microsoft.com/office/drawing/2014/main" id="{3C85333E-4A8F-452C-833D-9D9D4C170453}"/>
              </a:ext>
            </a:extLst>
          </p:cNvPr>
          <p:cNvGrpSpPr>
            <a:grpSpLocks/>
          </p:cNvGrpSpPr>
          <p:nvPr/>
        </p:nvGrpSpPr>
        <p:grpSpPr bwMode="auto">
          <a:xfrm>
            <a:off x="4892320" y="5603113"/>
            <a:ext cx="1150592" cy="1007412"/>
            <a:chOff x="6763061" y="3811142"/>
            <a:chExt cx="1200150" cy="1090613"/>
          </a:xfrm>
        </p:grpSpPr>
        <p:sp>
          <p:nvSpPr>
            <p:cNvPr id="123" name="Decision 51">
              <a:extLst>
                <a:ext uri="{FF2B5EF4-FFF2-40B4-BE49-F238E27FC236}">
                  <a16:creationId xmlns:a16="http://schemas.microsoft.com/office/drawing/2014/main" id="{70A3EDD9-50AA-4C8D-837E-F1BAD8B295AE}"/>
                </a:ext>
              </a:extLst>
            </p:cNvPr>
            <p:cNvSpPr>
              <a:spLocks noChangeArrowheads="1"/>
            </p:cNvSpPr>
            <p:nvPr/>
          </p:nvSpPr>
          <p:spPr bwMode="auto">
            <a:xfrm>
              <a:off x="6815117" y="3811142"/>
              <a:ext cx="1092200" cy="1090613"/>
            </a:xfrm>
            <a:prstGeom prst="flowChartDecision">
              <a:avLst/>
            </a:prstGeom>
            <a:solidFill>
              <a:schemeClr val="accent2"/>
            </a:solidFill>
            <a:ln w="9525">
              <a:solidFill>
                <a:srgbClr val="FFFFFF"/>
              </a:solidFill>
              <a:miter lim="800000"/>
              <a:headEnd/>
              <a:tailEnd/>
            </a:ln>
            <a:effectLst>
              <a:outerShdw blurRad="41275" dist="25400" dir="5400000" algn="tl" rotWithShape="0">
                <a:srgbClr val="68686D">
                  <a:alpha val="34998"/>
                </a:srgbClr>
              </a:outerShdw>
            </a:effectLst>
          </p:spPr>
          <p:txBody>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S PGothic" panose="020B0600070205080204" pitchFamily="34" charset="-128"/>
                <a:cs typeface="+mn-cs"/>
              </a:endParaRPr>
            </a:p>
          </p:txBody>
        </p:sp>
        <p:sp>
          <p:nvSpPr>
            <p:cNvPr id="124" name="TextBox 52">
              <a:extLst>
                <a:ext uri="{FF2B5EF4-FFF2-40B4-BE49-F238E27FC236}">
                  <a16:creationId xmlns:a16="http://schemas.microsoft.com/office/drawing/2014/main" id="{E3B77F51-29B1-4129-AFD4-77CDA4189617}"/>
                </a:ext>
              </a:extLst>
            </p:cNvPr>
            <p:cNvSpPr txBox="1"/>
            <p:nvPr/>
          </p:nvSpPr>
          <p:spPr bwMode="auto">
            <a:xfrm>
              <a:off x="6763061" y="4175802"/>
              <a:ext cx="1200150" cy="504791"/>
            </a:xfrm>
            <a:prstGeom prst="rect">
              <a:avLst/>
            </a:prstGeom>
            <a:noFill/>
          </p:spPr>
          <p:txBody>
            <a:bodyPr>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343437"/>
                  </a:solidFill>
                  <a:effectLst/>
                  <a:uLnTx/>
                  <a:uFillTx/>
                  <a:latin typeface="Calibri" panose="020F0502020204030204"/>
                  <a:ea typeface="MS PGothic" panose="020B0600070205080204" pitchFamily="34" charset="-128"/>
                  <a:cs typeface="Arial"/>
                </a:rPr>
                <a:t>Meets 1 or more prerequisite criteria?</a:t>
              </a:r>
            </a:p>
          </p:txBody>
        </p:sp>
      </p:grpSp>
      <p:cxnSp>
        <p:nvCxnSpPr>
          <p:cNvPr id="125" name="Straight Arrow Connector 124">
            <a:extLst>
              <a:ext uri="{FF2B5EF4-FFF2-40B4-BE49-F238E27FC236}">
                <a16:creationId xmlns:a16="http://schemas.microsoft.com/office/drawing/2014/main" id="{3C105CB8-E754-4952-8EF3-489F841987CC}"/>
              </a:ext>
            </a:extLst>
          </p:cNvPr>
          <p:cNvCxnSpPr>
            <a:cxnSpLocks/>
          </p:cNvCxnSpPr>
          <p:nvPr/>
        </p:nvCxnSpPr>
        <p:spPr>
          <a:xfrm>
            <a:off x="5729836" y="6336186"/>
            <a:ext cx="822960" cy="3175"/>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sp>
        <p:nvSpPr>
          <p:cNvPr id="127" name="Process 69">
            <a:extLst>
              <a:ext uri="{FF2B5EF4-FFF2-40B4-BE49-F238E27FC236}">
                <a16:creationId xmlns:a16="http://schemas.microsoft.com/office/drawing/2014/main" id="{F93E6B8F-3CD9-4614-89C5-35BA696DE789}"/>
              </a:ext>
            </a:extLst>
          </p:cNvPr>
          <p:cNvSpPr>
            <a:spLocks noChangeArrowheads="1"/>
          </p:cNvSpPr>
          <p:nvPr/>
        </p:nvSpPr>
        <p:spPr bwMode="auto">
          <a:xfrm>
            <a:off x="6585864" y="6096650"/>
            <a:ext cx="1673491" cy="447212"/>
          </a:xfrm>
          <a:prstGeom prst="flowChartProcess">
            <a:avLst/>
          </a:prstGeom>
          <a:solidFill>
            <a:schemeClr val="accent6">
              <a:lumMod val="60000"/>
              <a:lumOff val="40000"/>
            </a:schemeClr>
          </a:solidFill>
          <a:ln w="9525">
            <a:solidFill>
              <a:srgbClr val="FFFFFF"/>
            </a:solidFill>
            <a:miter lim="800000"/>
            <a:headEnd/>
            <a:tailEnd/>
          </a:ln>
          <a:effectLst>
            <a:outerShdw blurRad="41275" dist="25400" dir="5400000" algn="tl" rotWithShape="0">
              <a:srgbClr val="68686D">
                <a:alpha val="34998"/>
              </a:srgbClr>
            </a:outerShdw>
          </a:effectLst>
        </p:spPr>
        <p:txBody>
          <a:bodyPr anchor="ct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Student takes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 </a:t>
            </a:r>
            <a:r>
              <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Transition to STEM</a:t>
            </a: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mn-cs"/>
              </a:rPr>
              <a:t>.</a:t>
            </a:r>
            <a:r>
              <a:rPr kumimoji="0" lang="en-US" sz="1000" b="0" i="0" u="none" strike="noStrike" kern="1200" cap="none" spc="0" normalizeH="0" baseline="30000" noProof="0" dirty="0">
                <a:ln>
                  <a:noFill/>
                </a:ln>
                <a:solidFill>
                  <a:prstClr val="black"/>
                </a:solidFill>
                <a:effectLst/>
                <a:uLnTx/>
                <a:uFillTx/>
                <a:latin typeface="Calibri" panose="020F0502020204030204" pitchFamily="34" charset="0"/>
                <a:ea typeface="MS PGothic" panose="020B0600070205080204" pitchFamily="34" charset="-128"/>
                <a:cs typeface="Arial"/>
              </a:rPr>
              <a:t>4</a:t>
            </a:r>
            <a:endPar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endParaRPr>
          </a:p>
        </p:txBody>
      </p:sp>
      <p:sp>
        <p:nvSpPr>
          <p:cNvPr id="139" name="Rectangle 138">
            <a:extLst>
              <a:ext uri="{FF2B5EF4-FFF2-40B4-BE49-F238E27FC236}">
                <a16:creationId xmlns:a16="http://schemas.microsoft.com/office/drawing/2014/main" id="{3C551AD2-2DD6-43CC-9F98-CAA438B339A0}"/>
              </a:ext>
            </a:extLst>
          </p:cNvPr>
          <p:cNvSpPr/>
          <p:nvPr/>
        </p:nvSpPr>
        <p:spPr>
          <a:xfrm>
            <a:off x="6040215" y="6081392"/>
            <a:ext cx="346075" cy="231775"/>
          </a:xfrm>
          <a:prstGeom prst="rect">
            <a:avLst/>
          </a:prstGeom>
        </p:spPr>
        <p:txBody>
          <a:bodyPr wrap="squar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Yes</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sp>
        <p:nvSpPr>
          <p:cNvPr id="140" name="Rectangle 139">
            <a:extLst>
              <a:ext uri="{FF2B5EF4-FFF2-40B4-BE49-F238E27FC236}">
                <a16:creationId xmlns:a16="http://schemas.microsoft.com/office/drawing/2014/main" id="{4C795AE5-7C86-4863-B5F6-3D41D11D1C6E}"/>
              </a:ext>
            </a:extLst>
          </p:cNvPr>
          <p:cNvSpPr/>
          <p:nvPr/>
        </p:nvSpPr>
        <p:spPr>
          <a:xfrm>
            <a:off x="6017676" y="5523953"/>
            <a:ext cx="319087" cy="230188"/>
          </a:xfrm>
          <a:prstGeom prst="rect">
            <a:avLst/>
          </a:prstGeom>
        </p:spPr>
        <p:txBody>
          <a:bodyPr wrap="non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No</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sp>
        <p:nvSpPr>
          <p:cNvPr id="143" name="TextBox 142">
            <a:extLst>
              <a:ext uri="{FF2B5EF4-FFF2-40B4-BE49-F238E27FC236}">
                <a16:creationId xmlns:a16="http://schemas.microsoft.com/office/drawing/2014/main" id="{12287EF4-13A0-4D9C-B5B2-6F330EA7034A}"/>
              </a:ext>
            </a:extLst>
          </p:cNvPr>
          <p:cNvSpPr txBox="1"/>
          <p:nvPr/>
        </p:nvSpPr>
        <p:spPr>
          <a:xfrm>
            <a:off x="6518118" y="1895036"/>
            <a:ext cx="1773908" cy="31393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30000" noProof="0" dirty="0">
                <a:ln>
                  <a:noFill/>
                </a:ln>
                <a:solidFill>
                  <a:prstClr val="black"/>
                </a:solidFill>
                <a:effectLst/>
                <a:uLnTx/>
                <a:uFillTx/>
                <a:latin typeface="Calibri" panose="020F0502020204030204"/>
                <a:ea typeface="+mn-ea"/>
                <a:cs typeface="+mn-cs"/>
              </a:rPr>
              <a:t>1</a:t>
            </a:r>
            <a:r>
              <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rPr>
              <a:t>School districts may adjust senior math placement based on end-of-junior year information such as grades, standardized test scores, etc.</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30000" noProof="0" dirty="0">
                <a:ln>
                  <a:noFill/>
                </a:ln>
                <a:solidFill>
                  <a:prstClr val="black"/>
                </a:solidFill>
                <a:effectLst/>
                <a:uLnTx/>
                <a:uFillTx/>
                <a:latin typeface="Calibri" panose="020F0502020204030204"/>
                <a:ea typeface="+mn-ea"/>
                <a:cs typeface="+mn-cs"/>
              </a:rPr>
              <a:t>2</a:t>
            </a:r>
            <a:r>
              <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rPr>
              <a:t>Seniors who want to take TM but have not completed the state math requirement are required to be concurrently enrolled in a course that will meet the state graduation requirement.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30000" noProof="0" dirty="0">
                <a:ln>
                  <a:noFill/>
                </a:ln>
                <a:solidFill>
                  <a:prstClr val="black"/>
                </a:solidFill>
                <a:effectLst/>
                <a:uLnTx/>
                <a:uFillTx/>
                <a:latin typeface="Calibri" panose="020F0502020204030204"/>
                <a:ea typeface="+mn-ea"/>
                <a:cs typeface="+mn-cs"/>
              </a:rPr>
              <a:t>3</a:t>
            </a:r>
            <a:r>
              <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rPr>
              <a:t>Seniors should use the QL/Stats pathway if they have not selected a pathway.</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30000" noProof="0" dirty="0">
                <a:ln>
                  <a:noFill/>
                </a:ln>
                <a:solidFill>
                  <a:prstClr val="black"/>
                </a:solidFill>
                <a:effectLst/>
                <a:uLnTx/>
                <a:uFillTx/>
                <a:latin typeface="Calibri" panose="020F0502020204030204"/>
                <a:ea typeface="+mn-ea"/>
                <a:cs typeface="+mn-cs"/>
              </a:rPr>
              <a:t>4</a:t>
            </a:r>
            <a:r>
              <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rPr>
              <a:t>Local policies may require students with PSAT/SAT of 300 or below to take a senior course other than TM.</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46" name="Straight Arrow Connector 145">
            <a:extLst>
              <a:ext uri="{FF2B5EF4-FFF2-40B4-BE49-F238E27FC236}">
                <a16:creationId xmlns:a16="http://schemas.microsoft.com/office/drawing/2014/main" id="{C22CE952-1D7C-4B95-BC88-44E0C17BE2C8}"/>
              </a:ext>
            </a:extLst>
          </p:cNvPr>
          <p:cNvCxnSpPr>
            <a:cxnSpLocks/>
          </p:cNvCxnSpPr>
          <p:nvPr/>
        </p:nvCxnSpPr>
        <p:spPr>
          <a:xfrm flipV="1">
            <a:off x="5647152" y="5770344"/>
            <a:ext cx="914400" cy="1"/>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grpSp>
        <p:nvGrpSpPr>
          <p:cNvPr id="153" name="Group 152">
            <a:extLst>
              <a:ext uri="{FF2B5EF4-FFF2-40B4-BE49-F238E27FC236}">
                <a16:creationId xmlns:a16="http://schemas.microsoft.com/office/drawing/2014/main" id="{16655680-FF94-4CBD-9EB0-F76F6A741900}"/>
              </a:ext>
            </a:extLst>
          </p:cNvPr>
          <p:cNvGrpSpPr/>
          <p:nvPr/>
        </p:nvGrpSpPr>
        <p:grpSpPr>
          <a:xfrm>
            <a:off x="5821017" y="3916164"/>
            <a:ext cx="723404" cy="1274524"/>
            <a:chOff x="5821017" y="3916164"/>
            <a:chExt cx="723404" cy="1274524"/>
          </a:xfrm>
        </p:grpSpPr>
        <p:cxnSp>
          <p:nvCxnSpPr>
            <p:cNvPr id="148" name="Straight Arrow Connector 147">
              <a:extLst>
                <a:ext uri="{FF2B5EF4-FFF2-40B4-BE49-F238E27FC236}">
                  <a16:creationId xmlns:a16="http://schemas.microsoft.com/office/drawing/2014/main" id="{303DFF5F-B13F-4B06-97B7-FF26936B1286}"/>
                </a:ext>
              </a:extLst>
            </p:cNvPr>
            <p:cNvCxnSpPr>
              <a:cxnSpLocks/>
            </p:cNvCxnSpPr>
            <p:nvPr/>
          </p:nvCxnSpPr>
          <p:spPr>
            <a:xfrm>
              <a:off x="5827729" y="3916164"/>
              <a:ext cx="0" cy="365760"/>
            </a:xfrm>
            <a:prstGeom prst="straightConnector1">
              <a:avLst/>
            </a:prstGeom>
            <a:ln w="12700" cap="flat" cmpd="sng">
              <a:solidFill>
                <a:schemeClr val="bg2">
                  <a:lumMod val="50000"/>
                </a:schemeClr>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49" name="Straight Arrow Connector 148">
              <a:extLst>
                <a:ext uri="{FF2B5EF4-FFF2-40B4-BE49-F238E27FC236}">
                  <a16:creationId xmlns:a16="http://schemas.microsoft.com/office/drawing/2014/main" id="{EDAD15FB-3413-4D97-9F7B-4EB85EA775B4}"/>
                </a:ext>
              </a:extLst>
            </p:cNvPr>
            <p:cNvCxnSpPr>
              <a:cxnSpLocks/>
            </p:cNvCxnSpPr>
            <p:nvPr/>
          </p:nvCxnSpPr>
          <p:spPr>
            <a:xfrm rot="5400000">
              <a:off x="6003897" y="4094691"/>
              <a:ext cx="0" cy="365760"/>
            </a:xfrm>
            <a:prstGeom prst="straightConnector1">
              <a:avLst/>
            </a:prstGeom>
            <a:ln w="12700" cap="flat" cmpd="sng">
              <a:solidFill>
                <a:schemeClr val="bg2">
                  <a:lumMod val="50000"/>
                </a:schemeClr>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51" name="Straight Arrow Connector 150">
              <a:extLst>
                <a:ext uri="{FF2B5EF4-FFF2-40B4-BE49-F238E27FC236}">
                  <a16:creationId xmlns:a16="http://schemas.microsoft.com/office/drawing/2014/main" id="{A29A8035-16DE-4A7C-ACA0-C0B29A1E98E3}"/>
                </a:ext>
              </a:extLst>
            </p:cNvPr>
            <p:cNvCxnSpPr>
              <a:cxnSpLocks/>
            </p:cNvCxnSpPr>
            <p:nvPr/>
          </p:nvCxnSpPr>
          <p:spPr>
            <a:xfrm>
              <a:off x="6186777" y="4276288"/>
              <a:ext cx="0" cy="914400"/>
            </a:xfrm>
            <a:prstGeom prst="straightConnector1">
              <a:avLst/>
            </a:prstGeom>
            <a:ln w="12700" cap="flat" cmpd="sng">
              <a:solidFill>
                <a:schemeClr val="bg2">
                  <a:lumMod val="50000"/>
                </a:schemeClr>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52" name="Straight Arrow Connector 151">
              <a:extLst>
                <a:ext uri="{FF2B5EF4-FFF2-40B4-BE49-F238E27FC236}">
                  <a16:creationId xmlns:a16="http://schemas.microsoft.com/office/drawing/2014/main" id="{1503898E-A307-4522-82CD-AE73B9895A84}"/>
                </a:ext>
              </a:extLst>
            </p:cNvPr>
            <p:cNvCxnSpPr>
              <a:cxnSpLocks/>
            </p:cNvCxnSpPr>
            <p:nvPr/>
          </p:nvCxnSpPr>
          <p:spPr>
            <a:xfrm>
              <a:off x="6178661" y="5182970"/>
              <a:ext cx="365760" cy="3175"/>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grpSp>
      <p:cxnSp>
        <p:nvCxnSpPr>
          <p:cNvPr id="157" name="Straight Arrow Connector 156">
            <a:extLst>
              <a:ext uri="{FF2B5EF4-FFF2-40B4-BE49-F238E27FC236}">
                <a16:creationId xmlns:a16="http://schemas.microsoft.com/office/drawing/2014/main" id="{85D61E51-0850-4D7C-ADDB-684981699049}"/>
              </a:ext>
            </a:extLst>
          </p:cNvPr>
          <p:cNvCxnSpPr>
            <a:cxnSpLocks/>
          </p:cNvCxnSpPr>
          <p:nvPr/>
        </p:nvCxnSpPr>
        <p:spPr>
          <a:xfrm>
            <a:off x="5166962" y="3984651"/>
            <a:ext cx="0" cy="438912"/>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sp>
        <p:nvSpPr>
          <p:cNvPr id="68" name="Oval 67">
            <a:extLst>
              <a:ext uri="{FF2B5EF4-FFF2-40B4-BE49-F238E27FC236}">
                <a16:creationId xmlns:a16="http://schemas.microsoft.com/office/drawing/2014/main" id="{D236524A-C6F9-4D76-9BD6-FCD27B8F9EA8}"/>
              </a:ext>
            </a:extLst>
          </p:cNvPr>
          <p:cNvSpPr/>
          <p:nvPr/>
        </p:nvSpPr>
        <p:spPr>
          <a:xfrm>
            <a:off x="539931" y="1966628"/>
            <a:ext cx="4297137" cy="467843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TextBox 68">
            <a:extLst>
              <a:ext uri="{FF2B5EF4-FFF2-40B4-BE49-F238E27FC236}">
                <a16:creationId xmlns:a16="http://schemas.microsoft.com/office/drawing/2014/main" id="{D19F9668-C020-4219-88D6-687B07CBD452}"/>
              </a:ext>
            </a:extLst>
          </p:cNvPr>
          <p:cNvSpPr txBox="1"/>
          <p:nvPr/>
        </p:nvSpPr>
        <p:spPr>
          <a:xfrm>
            <a:off x="4773319" y="55458"/>
            <a:ext cx="3830750" cy="338554"/>
          </a:xfrm>
          <a:prstGeom prst="rect">
            <a:avLst/>
          </a:prstGeom>
          <a:solidFill>
            <a:srgbClr val="FF0000"/>
          </a:solidFill>
        </p:spPr>
        <p:txBody>
          <a:bodyPr wrap="square" rtlCol="0">
            <a:spAutoFit/>
          </a:bodyPr>
          <a:lstStyle/>
          <a:p>
            <a:r>
              <a:rPr lang="en-US" sz="1600" dirty="0"/>
              <a:t>Case 3: Student places college ready.</a:t>
            </a:r>
          </a:p>
        </p:txBody>
      </p:sp>
    </p:spTree>
    <p:extLst>
      <p:ext uri="{BB962C8B-B14F-4D97-AF65-F5344CB8AC3E}">
        <p14:creationId xmlns:p14="http://schemas.microsoft.com/office/powerpoint/2010/main" val="11463836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89E5EF2-148B-4C36-BEDB-7A9657EC47B7}"/>
              </a:ext>
            </a:extLst>
          </p:cNvPr>
          <p:cNvSpPr/>
          <p:nvPr/>
        </p:nvSpPr>
        <p:spPr bwMode="auto">
          <a:xfrm>
            <a:off x="846137" y="881429"/>
            <a:ext cx="1853536" cy="5763635"/>
          </a:xfrm>
          <a:prstGeom prst="rect">
            <a:avLst/>
          </a:prstGeom>
          <a:solidFill>
            <a:srgbClr val="759FAB">
              <a:alpha val="10000"/>
            </a:srgbClr>
          </a:solidFill>
          <a:ln>
            <a:noFill/>
          </a:ln>
        </p:spPr>
        <p:style>
          <a:lnRef idx="2">
            <a:schemeClr val="dk1"/>
          </a:lnRef>
          <a:fillRef idx="1">
            <a:schemeClr val="lt1"/>
          </a:fillRef>
          <a:effectRef idx="0">
            <a:schemeClr val="dk1"/>
          </a:effectRef>
          <a:fontRef idx="minor">
            <a:schemeClr val="dk1"/>
          </a:fontRef>
        </p:style>
        <p:txBody>
          <a:bodyPr anchor="ctr"/>
          <a:lstStyle>
            <a:defPPr>
              <a:defRPr lang="en-US"/>
            </a:defPPr>
            <a:lvl1pPr algn="l" defTabSz="457200" rtl="0" fontAlgn="base">
              <a:spcBef>
                <a:spcPct val="0"/>
              </a:spcBef>
              <a:spcAft>
                <a:spcPct val="0"/>
              </a:spcAft>
              <a:defRPr kern="1200">
                <a:solidFill>
                  <a:schemeClr val="dk1"/>
                </a:solidFill>
                <a:latin typeface="+mn-lt"/>
                <a:ea typeface="+mn-ea"/>
                <a:cs typeface="+mn-cs"/>
              </a:defRPr>
            </a:lvl1pPr>
            <a:lvl2pPr marL="457200" algn="l" defTabSz="457200" rtl="0" fontAlgn="base">
              <a:spcBef>
                <a:spcPct val="0"/>
              </a:spcBef>
              <a:spcAft>
                <a:spcPct val="0"/>
              </a:spcAft>
              <a:defRPr kern="1200">
                <a:solidFill>
                  <a:schemeClr val="dk1"/>
                </a:solidFill>
                <a:latin typeface="+mn-lt"/>
                <a:ea typeface="+mn-ea"/>
                <a:cs typeface="+mn-cs"/>
              </a:defRPr>
            </a:lvl2pPr>
            <a:lvl3pPr marL="914400" algn="l" defTabSz="457200" rtl="0" fontAlgn="base">
              <a:spcBef>
                <a:spcPct val="0"/>
              </a:spcBef>
              <a:spcAft>
                <a:spcPct val="0"/>
              </a:spcAft>
              <a:defRPr kern="1200">
                <a:solidFill>
                  <a:schemeClr val="dk1"/>
                </a:solidFill>
                <a:latin typeface="+mn-lt"/>
                <a:ea typeface="+mn-ea"/>
                <a:cs typeface="+mn-cs"/>
              </a:defRPr>
            </a:lvl3pPr>
            <a:lvl4pPr marL="1371600" algn="l" defTabSz="457200" rtl="0" fontAlgn="base">
              <a:spcBef>
                <a:spcPct val="0"/>
              </a:spcBef>
              <a:spcAft>
                <a:spcPct val="0"/>
              </a:spcAft>
              <a:defRPr kern="1200">
                <a:solidFill>
                  <a:schemeClr val="dk1"/>
                </a:solidFill>
                <a:latin typeface="+mn-lt"/>
                <a:ea typeface="+mn-ea"/>
                <a:cs typeface="+mn-cs"/>
              </a:defRPr>
            </a:lvl4pPr>
            <a:lvl5pPr marL="1828800" algn="l" defTabSz="457200"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Pentagon 4">
            <a:extLst>
              <a:ext uri="{FF2B5EF4-FFF2-40B4-BE49-F238E27FC236}">
                <a16:creationId xmlns:a16="http://schemas.microsoft.com/office/drawing/2014/main" id="{639581A7-74EC-45FE-A8CA-7432990336CE}"/>
              </a:ext>
            </a:extLst>
          </p:cNvPr>
          <p:cNvSpPr/>
          <p:nvPr/>
        </p:nvSpPr>
        <p:spPr bwMode="auto">
          <a:xfrm>
            <a:off x="846137" y="673468"/>
            <a:ext cx="7451725" cy="220662"/>
          </a:xfrm>
          <a:prstGeom prst="rect">
            <a:avLst/>
          </a:prstGeom>
          <a:solidFill>
            <a:srgbClr val="759FAB"/>
          </a:solidFill>
          <a:ln w="6350" cmpd="sng">
            <a:noFill/>
          </a:ln>
        </p:spPr>
        <p:style>
          <a:lnRef idx="0">
            <a:scrgbClr r="0" g="0" b="0"/>
          </a:lnRef>
          <a:fillRef idx="0">
            <a:scrgbClr r="0" g="0" b="0"/>
          </a:fillRef>
          <a:effectRef idx="0">
            <a:scrgbClr r="0" g="0" b="0"/>
          </a:effectRef>
          <a:fontRef idx="minor">
            <a:schemeClr val="lt1"/>
          </a:fontRef>
        </p:style>
        <p:txBody>
          <a:bodyPr lIns="64008" tIns="32004" rIns="16002" bIns="32004" spcCol="1270" anchor="ctr"/>
          <a:lstStyle>
            <a:defPPr>
              <a:defRPr lang="en-US"/>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533400" rtl="0" eaLnBrk="1" fontAlgn="auto" latinLnBrk="0" hangingPunct="1">
              <a:lnSpc>
                <a:spcPct val="90000"/>
              </a:lnSpc>
              <a:spcBef>
                <a:spcPct val="0"/>
              </a:spcBef>
              <a:spcAft>
                <a:spcPct val="35000"/>
              </a:spcAft>
              <a:buClrTx/>
              <a:buSzTx/>
              <a:buFontTx/>
              <a:buNone/>
              <a:tabLst/>
              <a:defRPr/>
            </a:pPr>
            <a:endParaRPr kumimoji="0" lang="en-US" sz="1100" b="0" i="0" u="none" strike="noStrike" kern="1000" cap="none" spc="0" normalizeH="0" baseline="0" noProof="0" dirty="0">
              <a:ln>
                <a:noFill/>
              </a:ln>
              <a:solidFill>
                <a:prstClr val="white"/>
              </a:solidFill>
              <a:effectLst/>
              <a:uLnTx/>
              <a:uFillTx/>
              <a:latin typeface="Arial"/>
              <a:ea typeface="+mn-ea"/>
              <a:cs typeface="Arial"/>
            </a:endParaRPr>
          </a:p>
        </p:txBody>
      </p:sp>
      <p:sp>
        <p:nvSpPr>
          <p:cNvPr id="7" name="Pentagon 34">
            <a:extLst>
              <a:ext uri="{FF2B5EF4-FFF2-40B4-BE49-F238E27FC236}">
                <a16:creationId xmlns:a16="http://schemas.microsoft.com/office/drawing/2014/main" id="{2726B3A7-B9ED-4660-9BE4-8C7DC244DB89}"/>
              </a:ext>
            </a:extLst>
          </p:cNvPr>
          <p:cNvSpPr/>
          <p:nvPr/>
        </p:nvSpPr>
        <p:spPr bwMode="auto">
          <a:xfrm>
            <a:off x="2701924" y="673468"/>
            <a:ext cx="119063" cy="220662"/>
          </a:xfrm>
          <a:prstGeom prst="homePlate">
            <a:avLst/>
          </a:prstGeom>
          <a:ln>
            <a:noFill/>
          </a:ln>
        </p:spPr>
        <p:style>
          <a:lnRef idx="2">
            <a:schemeClr val="dk1"/>
          </a:lnRef>
          <a:fillRef idx="1">
            <a:schemeClr val="lt1"/>
          </a:fillRef>
          <a:effectRef idx="0">
            <a:schemeClr val="dk1"/>
          </a:effectRef>
          <a:fontRef idx="minor">
            <a:schemeClr val="dk1"/>
          </a:fontRef>
        </p:style>
        <p:txBody>
          <a:bodyPr anchor="ctr"/>
          <a:lstStyle>
            <a:defPPr>
              <a:defRPr lang="en-US"/>
            </a:defPPr>
            <a:lvl1pPr algn="l" defTabSz="457200" rtl="0" fontAlgn="base">
              <a:spcBef>
                <a:spcPct val="0"/>
              </a:spcBef>
              <a:spcAft>
                <a:spcPct val="0"/>
              </a:spcAft>
              <a:defRPr kern="1200">
                <a:solidFill>
                  <a:schemeClr val="dk1"/>
                </a:solidFill>
                <a:latin typeface="+mn-lt"/>
                <a:ea typeface="+mn-ea"/>
                <a:cs typeface="+mn-cs"/>
              </a:defRPr>
            </a:lvl1pPr>
            <a:lvl2pPr marL="457200" algn="l" defTabSz="457200" rtl="0" fontAlgn="base">
              <a:spcBef>
                <a:spcPct val="0"/>
              </a:spcBef>
              <a:spcAft>
                <a:spcPct val="0"/>
              </a:spcAft>
              <a:defRPr kern="1200">
                <a:solidFill>
                  <a:schemeClr val="dk1"/>
                </a:solidFill>
                <a:latin typeface="+mn-lt"/>
                <a:ea typeface="+mn-ea"/>
                <a:cs typeface="+mn-cs"/>
              </a:defRPr>
            </a:lvl2pPr>
            <a:lvl3pPr marL="914400" algn="l" defTabSz="457200" rtl="0" fontAlgn="base">
              <a:spcBef>
                <a:spcPct val="0"/>
              </a:spcBef>
              <a:spcAft>
                <a:spcPct val="0"/>
              </a:spcAft>
              <a:defRPr kern="1200">
                <a:solidFill>
                  <a:schemeClr val="dk1"/>
                </a:solidFill>
                <a:latin typeface="+mn-lt"/>
                <a:ea typeface="+mn-ea"/>
                <a:cs typeface="+mn-cs"/>
              </a:defRPr>
            </a:lvl3pPr>
            <a:lvl4pPr marL="1371600" algn="l" defTabSz="457200" rtl="0" fontAlgn="base">
              <a:spcBef>
                <a:spcPct val="0"/>
              </a:spcBef>
              <a:spcAft>
                <a:spcPct val="0"/>
              </a:spcAft>
              <a:defRPr kern="1200">
                <a:solidFill>
                  <a:schemeClr val="dk1"/>
                </a:solidFill>
                <a:latin typeface="+mn-lt"/>
                <a:ea typeface="+mn-ea"/>
                <a:cs typeface="+mn-cs"/>
              </a:defRPr>
            </a:lvl4pPr>
            <a:lvl5pPr marL="1828800" algn="l" defTabSz="457200"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xtBox 39">
            <a:extLst>
              <a:ext uri="{FF2B5EF4-FFF2-40B4-BE49-F238E27FC236}">
                <a16:creationId xmlns:a16="http://schemas.microsoft.com/office/drawing/2014/main" id="{C96E6C3B-3B94-4CCB-BF57-19B2A65BF973}"/>
              </a:ext>
            </a:extLst>
          </p:cNvPr>
          <p:cNvSpPr txBox="1"/>
          <p:nvPr/>
        </p:nvSpPr>
        <p:spPr bwMode="auto">
          <a:xfrm>
            <a:off x="846137" y="630605"/>
            <a:ext cx="1863725" cy="277813"/>
          </a:xfrm>
          <a:prstGeom prst="rect">
            <a:avLst/>
          </a:prstGeom>
          <a:noFill/>
        </p:spPr>
        <p:txBody>
          <a:bodyPr anchor="ctr">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000" cap="none" spc="50" normalizeH="0" baseline="0" noProof="0" dirty="0">
                <a:ln>
                  <a:noFill/>
                </a:ln>
                <a:solidFill>
                  <a:prstClr val="white"/>
                </a:solidFill>
                <a:effectLst/>
                <a:uLnTx/>
                <a:uFillTx/>
                <a:latin typeface="Calibri Light" panose="020F0302020204030204"/>
                <a:ea typeface="MS PGothic" panose="020B0600070205080204" pitchFamily="34" charset="-128"/>
                <a:cs typeface="Arial"/>
              </a:rPr>
              <a:t>Step 1</a:t>
            </a:r>
          </a:p>
        </p:txBody>
      </p:sp>
      <p:sp>
        <p:nvSpPr>
          <p:cNvPr id="9" name="Pentagon 43">
            <a:extLst>
              <a:ext uri="{FF2B5EF4-FFF2-40B4-BE49-F238E27FC236}">
                <a16:creationId xmlns:a16="http://schemas.microsoft.com/office/drawing/2014/main" id="{B25A41D9-9011-4C96-A197-BD2CA1F7CE3C}"/>
              </a:ext>
            </a:extLst>
          </p:cNvPr>
          <p:cNvSpPr/>
          <p:nvPr/>
        </p:nvSpPr>
        <p:spPr bwMode="auto">
          <a:xfrm>
            <a:off x="4565649" y="673468"/>
            <a:ext cx="119063" cy="220662"/>
          </a:xfrm>
          <a:prstGeom prst="homePlate">
            <a:avLst/>
          </a:prstGeom>
          <a:ln>
            <a:noFill/>
          </a:ln>
        </p:spPr>
        <p:style>
          <a:lnRef idx="2">
            <a:schemeClr val="dk1"/>
          </a:lnRef>
          <a:fillRef idx="1">
            <a:schemeClr val="lt1"/>
          </a:fillRef>
          <a:effectRef idx="0">
            <a:schemeClr val="dk1"/>
          </a:effectRef>
          <a:fontRef idx="minor">
            <a:schemeClr val="dk1"/>
          </a:fontRef>
        </p:style>
        <p:txBody>
          <a:bodyPr anchor="ctr"/>
          <a:lstStyle>
            <a:defPPr>
              <a:defRPr lang="en-US"/>
            </a:defPPr>
            <a:lvl1pPr algn="l" defTabSz="457200" rtl="0" fontAlgn="base">
              <a:spcBef>
                <a:spcPct val="0"/>
              </a:spcBef>
              <a:spcAft>
                <a:spcPct val="0"/>
              </a:spcAft>
              <a:defRPr kern="1200">
                <a:solidFill>
                  <a:schemeClr val="dk1"/>
                </a:solidFill>
                <a:latin typeface="+mn-lt"/>
                <a:ea typeface="+mn-ea"/>
                <a:cs typeface="+mn-cs"/>
              </a:defRPr>
            </a:lvl1pPr>
            <a:lvl2pPr marL="457200" algn="l" defTabSz="457200" rtl="0" fontAlgn="base">
              <a:spcBef>
                <a:spcPct val="0"/>
              </a:spcBef>
              <a:spcAft>
                <a:spcPct val="0"/>
              </a:spcAft>
              <a:defRPr kern="1200">
                <a:solidFill>
                  <a:schemeClr val="dk1"/>
                </a:solidFill>
                <a:latin typeface="+mn-lt"/>
                <a:ea typeface="+mn-ea"/>
                <a:cs typeface="+mn-cs"/>
              </a:defRPr>
            </a:lvl2pPr>
            <a:lvl3pPr marL="914400" algn="l" defTabSz="457200" rtl="0" fontAlgn="base">
              <a:spcBef>
                <a:spcPct val="0"/>
              </a:spcBef>
              <a:spcAft>
                <a:spcPct val="0"/>
              </a:spcAft>
              <a:defRPr kern="1200">
                <a:solidFill>
                  <a:schemeClr val="dk1"/>
                </a:solidFill>
                <a:latin typeface="+mn-lt"/>
                <a:ea typeface="+mn-ea"/>
                <a:cs typeface="+mn-cs"/>
              </a:defRPr>
            </a:lvl3pPr>
            <a:lvl4pPr marL="1371600" algn="l" defTabSz="457200" rtl="0" fontAlgn="base">
              <a:spcBef>
                <a:spcPct val="0"/>
              </a:spcBef>
              <a:spcAft>
                <a:spcPct val="0"/>
              </a:spcAft>
              <a:defRPr kern="1200">
                <a:solidFill>
                  <a:schemeClr val="dk1"/>
                </a:solidFill>
                <a:latin typeface="+mn-lt"/>
                <a:ea typeface="+mn-ea"/>
                <a:cs typeface="+mn-cs"/>
              </a:defRPr>
            </a:lvl4pPr>
            <a:lvl5pPr marL="1828800" algn="l" defTabSz="457200"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Pentagon 44">
            <a:extLst>
              <a:ext uri="{FF2B5EF4-FFF2-40B4-BE49-F238E27FC236}">
                <a16:creationId xmlns:a16="http://schemas.microsoft.com/office/drawing/2014/main" id="{5A20940A-8069-4D7C-B9BD-87423AE1E5E6}"/>
              </a:ext>
            </a:extLst>
          </p:cNvPr>
          <p:cNvSpPr/>
          <p:nvPr/>
        </p:nvSpPr>
        <p:spPr bwMode="auto">
          <a:xfrm>
            <a:off x="6427787" y="667118"/>
            <a:ext cx="123825" cy="227012"/>
          </a:xfrm>
          <a:prstGeom prst="homePlate">
            <a:avLst/>
          </a:prstGeom>
          <a:ln>
            <a:noFill/>
          </a:ln>
        </p:spPr>
        <p:style>
          <a:lnRef idx="2">
            <a:schemeClr val="dk1"/>
          </a:lnRef>
          <a:fillRef idx="1">
            <a:schemeClr val="lt1"/>
          </a:fillRef>
          <a:effectRef idx="0">
            <a:schemeClr val="dk1"/>
          </a:effectRef>
          <a:fontRef idx="minor">
            <a:schemeClr val="dk1"/>
          </a:fontRef>
        </p:style>
        <p:txBody>
          <a:bodyPr anchor="ctr"/>
          <a:lstStyle>
            <a:defPPr>
              <a:defRPr lang="en-US"/>
            </a:defPPr>
            <a:lvl1pPr algn="l" defTabSz="457200" rtl="0" fontAlgn="base">
              <a:spcBef>
                <a:spcPct val="0"/>
              </a:spcBef>
              <a:spcAft>
                <a:spcPct val="0"/>
              </a:spcAft>
              <a:defRPr kern="1200">
                <a:solidFill>
                  <a:schemeClr val="dk1"/>
                </a:solidFill>
                <a:latin typeface="+mn-lt"/>
                <a:ea typeface="+mn-ea"/>
                <a:cs typeface="+mn-cs"/>
              </a:defRPr>
            </a:lvl1pPr>
            <a:lvl2pPr marL="457200" algn="l" defTabSz="457200" rtl="0" fontAlgn="base">
              <a:spcBef>
                <a:spcPct val="0"/>
              </a:spcBef>
              <a:spcAft>
                <a:spcPct val="0"/>
              </a:spcAft>
              <a:defRPr kern="1200">
                <a:solidFill>
                  <a:schemeClr val="dk1"/>
                </a:solidFill>
                <a:latin typeface="+mn-lt"/>
                <a:ea typeface="+mn-ea"/>
                <a:cs typeface="+mn-cs"/>
              </a:defRPr>
            </a:lvl2pPr>
            <a:lvl3pPr marL="914400" algn="l" defTabSz="457200" rtl="0" fontAlgn="base">
              <a:spcBef>
                <a:spcPct val="0"/>
              </a:spcBef>
              <a:spcAft>
                <a:spcPct val="0"/>
              </a:spcAft>
              <a:defRPr kern="1200">
                <a:solidFill>
                  <a:schemeClr val="dk1"/>
                </a:solidFill>
                <a:latin typeface="+mn-lt"/>
                <a:ea typeface="+mn-ea"/>
                <a:cs typeface="+mn-cs"/>
              </a:defRPr>
            </a:lvl3pPr>
            <a:lvl4pPr marL="1371600" algn="l" defTabSz="457200" rtl="0" fontAlgn="base">
              <a:spcBef>
                <a:spcPct val="0"/>
              </a:spcBef>
              <a:spcAft>
                <a:spcPct val="0"/>
              </a:spcAft>
              <a:defRPr kern="1200">
                <a:solidFill>
                  <a:schemeClr val="dk1"/>
                </a:solidFill>
                <a:latin typeface="+mn-lt"/>
                <a:ea typeface="+mn-ea"/>
                <a:cs typeface="+mn-cs"/>
              </a:defRPr>
            </a:lvl4pPr>
            <a:lvl5pPr marL="1828800" algn="l" defTabSz="457200"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700DA1A4-EBA0-4621-A0B8-F29489477234}"/>
              </a:ext>
            </a:extLst>
          </p:cNvPr>
          <p:cNvSpPr/>
          <p:nvPr/>
        </p:nvSpPr>
        <p:spPr bwMode="auto">
          <a:xfrm>
            <a:off x="4565649" y="887779"/>
            <a:ext cx="1875352" cy="5757285"/>
          </a:xfrm>
          <a:prstGeom prst="rect">
            <a:avLst/>
          </a:prstGeom>
          <a:solidFill>
            <a:srgbClr val="759FAB">
              <a:alpha val="10000"/>
            </a:srgbClr>
          </a:solidFill>
          <a:ln>
            <a:noFill/>
          </a:ln>
        </p:spPr>
        <p:style>
          <a:lnRef idx="2">
            <a:schemeClr val="dk1"/>
          </a:lnRef>
          <a:fillRef idx="1">
            <a:schemeClr val="lt1"/>
          </a:fillRef>
          <a:effectRef idx="0">
            <a:schemeClr val="dk1"/>
          </a:effectRef>
          <a:fontRef idx="minor">
            <a:schemeClr val="dk1"/>
          </a:fontRef>
        </p:style>
        <p:txBody>
          <a:bodyPr anchor="ctr"/>
          <a:lstStyle>
            <a:defPPr>
              <a:defRPr lang="en-US"/>
            </a:defPPr>
            <a:lvl1pPr algn="l" defTabSz="457200" rtl="0" fontAlgn="base">
              <a:spcBef>
                <a:spcPct val="0"/>
              </a:spcBef>
              <a:spcAft>
                <a:spcPct val="0"/>
              </a:spcAft>
              <a:defRPr kern="1200">
                <a:solidFill>
                  <a:schemeClr val="dk1"/>
                </a:solidFill>
                <a:latin typeface="+mn-lt"/>
                <a:ea typeface="+mn-ea"/>
                <a:cs typeface="+mn-cs"/>
              </a:defRPr>
            </a:lvl1pPr>
            <a:lvl2pPr marL="457200" algn="l" defTabSz="457200" rtl="0" fontAlgn="base">
              <a:spcBef>
                <a:spcPct val="0"/>
              </a:spcBef>
              <a:spcAft>
                <a:spcPct val="0"/>
              </a:spcAft>
              <a:defRPr kern="1200">
                <a:solidFill>
                  <a:schemeClr val="dk1"/>
                </a:solidFill>
                <a:latin typeface="+mn-lt"/>
                <a:ea typeface="+mn-ea"/>
                <a:cs typeface="+mn-cs"/>
              </a:defRPr>
            </a:lvl2pPr>
            <a:lvl3pPr marL="914400" algn="l" defTabSz="457200" rtl="0" fontAlgn="base">
              <a:spcBef>
                <a:spcPct val="0"/>
              </a:spcBef>
              <a:spcAft>
                <a:spcPct val="0"/>
              </a:spcAft>
              <a:defRPr kern="1200">
                <a:solidFill>
                  <a:schemeClr val="dk1"/>
                </a:solidFill>
                <a:latin typeface="+mn-lt"/>
                <a:ea typeface="+mn-ea"/>
                <a:cs typeface="+mn-cs"/>
              </a:defRPr>
            </a:lvl3pPr>
            <a:lvl4pPr marL="1371600" algn="l" defTabSz="457200" rtl="0" fontAlgn="base">
              <a:spcBef>
                <a:spcPct val="0"/>
              </a:spcBef>
              <a:spcAft>
                <a:spcPct val="0"/>
              </a:spcAft>
              <a:defRPr kern="1200">
                <a:solidFill>
                  <a:schemeClr val="dk1"/>
                </a:solidFill>
                <a:latin typeface="+mn-lt"/>
                <a:ea typeface="+mn-ea"/>
                <a:cs typeface="+mn-cs"/>
              </a:defRPr>
            </a:lvl4pPr>
            <a:lvl5pPr marL="1828800" algn="l" defTabSz="457200"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130AD9E4-4DDF-4803-8DCC-893CF7066012}"/>
              </a:ext>
            </a:extLst>
          </p:cNvPr>
          <p:cNvSpPr/>
          <p:nvPr/>
        </p:nvSpPr>
        <p:spPr bwMode="auto">
          <a:xfrm rot="5400000">
            <a:off x="1616384" y="-96782"/>
            <a:ext cx="5971598" cy="7512096"/>
          </a:xfrm>
          <a:prstGeom prst="rect">
            <a:avLst/>
          </a:prstGeom>
          <a:noFill/>
          <a:ln w="6350" cmpd="sng">
            <a:solidFill>
              <a:srgbClr val="759FAB"/>
            </a:solidFill>
          </a:ln>
        </p:spPr>
        <p:style>
          <a:lnRef idx="2">
            <a:schemeClr val="dk1"/>
          </a:lnRef>
          <a:fillRef idx="1">
            <a:schemeClr val="lt1"/>
          </a:fillRef>
          <a:effectRef idx="0">
            <a:schemeClr val="dk1"/>
          </a:effectRef>
          <a:fontRef idx="minor">
            <a:schemeClr val="dk1"/>
          </a:fontRef>
        </p:style>
        <p:txBody>
          <a:bodyPr anchor="ctr"/>
          <a:lstStyle>
            <a:defPPr>
              <a:defRPr lang="en-US"/>
            </a:defPPr>
            <a:lvl1pPr algn="l" defTabSz="457200" rtl="0" fontAlgn="base">
              <a:spcBef>
                <a:spcPct val="0"/>
              </a:spcBef>
              <a:spcAft>
                <a:spcPct val="0"/>
              </a:spcAft>
              <a:defRPr kern="1200">
                <a:solidFill>
                  <a:schemeClr val="dk1"/>
                </a:solidFill>
                <a:latin typeface="+mn-lt"/>
                <a:ea typeface="+mn-ea"/>
                <a:cs typeface="+mn-cs"/>
              </a:defRPr>
            </a:lvl1pPr>
            <a:lvl2pPr marL="457200" algn="l" defTabSz="457200" rtl="0" fontAlgn="base">
              <a:spcBef>
                <a:spcPct val="0"/>
              </a:spcBef>
              <a:spcAft>
                <a:spcPct val="0"/>
              </a:spcAft>
              <a:defRPr kern="1200">
                <a:solidFill>
                  <a:schemeClr val="dk1"/>
                </a:solidFill>
                <a:latin typeface="+mn-lt"/>
                <a:ea typeface="+mn-ea"/>
                <a:cs typeface="+mn-cs"/>
              </a:defRPr>
            </a:lvl2pPr>
            <a:lvl3pPr marL="914400" algn="l" defTabSz="457200" rtl="0" fontAlgn="base">
              <a:spcBef>
                <a:spcPct val="0"/>
              </a:spcBef>
              <a:spcAft>
                <a:spcPct val="0"/>
              </a:spcAft>
              <a:defRPr kern="1200">
                <a:solidFill>
                  <a:schemeClr val="dk1"/>
                </a:solidFill>
                <a:latin typeface="+mn-lt"/>
                <a:ea typeface="+mn-ea"/>
                <a:cs typeface="+mn-cs"/>
              </a:defRPr>
            </a:lvl3pPr>
            <a:lvl4pPr marL="1371600" algn="l" defTabSz="457200" rtl="0" fontAlgn="base">
              <a:spcBef>
                <a:spcPct val="0"/>
              </a:spcBef>
              <a:spcAft>
                <a:spcPct val="0"/>
              </a:spcAft>
              <a:defRPr kern="1200">
                <a:solidFill>
                  <a:schemeClr val="dk1"/>
                </a:solidFill>
                <a:latin typeface="+mn-lt"/>
                <a:ea typeface="+mn-ea"/>
                <a:cs typeface="+mn-cs"/>
              </a:defRPr>
            </a:lvl4pPr>
            <a:lvl5pPr marL="1828800" algn="l" defTabSz="457200"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6" name="TextBox 33">
            <a:extLst>
              <a:ext uri="{FF2B5EF4-FFF2-40B4-BE49-F238E27FC236}">
                <a16:creationId xmlns:a16="http://schemas.microsoft.com/office/drawing/2014/main" id="{6417FAC7-E750-473C-A9A1-D01B4A6BC718}"/>
              </a:ext>
            </a:extLst>
          </p:cNvPr>
          <p:cNvSpPr txBox="1"/>
          <p:nvPr/>
        </p:nvSpPr>
        <p:spPr bwMode="auto">
          <a:xfrm>
            <a:off x="2801450" y="4236548"/>
            <a:ext cx="1617218" cy="2246769"/>
          </a:xfrm>
          <a:prstGeom prst="rect">
            <a:avLst/>
          </a:prstGeom>
          <a:solidFill>
            <a:schemeClr val="accent6">
              <a:lumMod val="60000"/>
              <a:lumOff val="40000"/>
            </a:schemeClr>
          </a:solidFill>
        </p:spPr>
        <p:txBody>
          <a:bodyPr wrap="squar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Student is considered </a:t>
            </a:r>
            <a:r>
              <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projected ready for college-level math </a:t>
            </a: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assuming a fourth year of math is taken.</a:t>
            </a:r>
          </a:p>
          <a:p>
            <a:pPr marL="0" marR="0" lvl="0" indent="0" algn="ctr" defTabSz="457200" rtl="0" eaLnBrk="1" fontAlgn="auto" latinLnBrk="0" hangingPunct="1">
              <a:lnSpc>
                <a:spcPct val="9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endParaRPr>
          </a:p>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Student is eligible for a course above TM.</a:t>
            </a:r>
          </a:p>
          <a:p>
            <a:pPr marL="0" marR="0" lvl="0" indent="0" algn="ctr" defTabSz="457200" rtl="0" eaLnBrk="1" fontAlgn="auto" latinLnBrk="0" hangingPunct="1">
              <a:lnSpc>
                <a:spcPct val="9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endParaRPr>
          </a:p>
          <a:p>
            <a:pPr marL="0" marR="0" lvl="0" indent="0" algn="l" defTabSz="457200" rtl="0" eaLnBrk="1" fontAlgn="auto" latinLnBrk="0" hangingPunct="1">
              <a:lnSpc>
                <a:spcPct val="90000"/>
              </a:lnSpc>
              <a:spcBef>
                <a:spcPts val="0"/>
              </a:spcBef>
              <a:spcAft>
                <a:spcPts val="600"/>
              </a:spcAft>
              <a:buClrTx/>
              <a:buSzTx/>
              <a:buFontTx/>
              <a:buNone/>
              <a:tabLst/>
              <a:defRPr/>
            </a:pPr>
            <a:r>
              <a:rPr kumimoji="0" lang="en-US" sz="1000" b="0" i="0" u="sng"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NOTES</a:t>
            </a: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a:t>
            </a:r>
          </a:p>
          <a:p>
            <a:pPr marL="112713" marR="0" lvl="0" indent="-112713" algn="l" defTabSz="457200" rtl="0" eaLnBrk="1" fontAlgn="auto" latinLnBrk="0" hangingPunct="1">
              <a:lnSpc>
                <a:spcPct val="90000"/>
              </a:lnSpc>
              <a:spcBef>
                <a:spcPts val="0"/>
              </a:spcBef>
              <a:spcAft>
                <a:spcPts val="0"/>
              </a:spcAft>
              <a:buClrTx/>
              <a:buSzTx/>
              <a:buFontTx/>
              <a:buAutoNum type="arabicPeriod"/>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Additional requirements may apply (e.g., dual credit, AP, etc.)</a:t>
            </a:r>
          </a:p>
          <a:p>
            <a:pPr marL="112713" marR="0" lvl="0" indent="-112713" algn="l" defTabSz="457200" rtl="0" eaLnBrk="1" fontAlgn="auto" latinLnBrk="0" hangingPunct="1">
              <a:lnSpc>
                <a:spcPct val="90000"/>
              </a:lnSpc>
              <a:spcBef>
                <a:spcPts val="0"/>
              </a:spcBef>
              <a:spcAft>
                <a:spcPts val="0"/>
              </a:spcAft>
              <a:buClrTx/>
              <a:buSzTx/>
              <a:buFontTx/>
              <a:buAutoNum type="arabicPeriod"/>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Student may take a TM course if they choose.</a:t>
            </a:r>
          </a:p>
        </p:txBody>
      </p:sp>
      <p:grpSp>
        <p:nvGrpSpPr>
          <p:cNvPr id="15" name="Group 14">
            <a:extLst>
              <a:ext uri="{FF2B5EF4-FFF2-40B4-BE49-F238E27FC236}">
                <a16:creationId xmlns:a16="http://schemas.microsoft.com/office/drawing/2014/main" id="{341A4BEC-1080-4F5C-8635-3DE38DCBE029}"/>
              </a:ext>
            </a:extLst>
          </p:cNvPr>
          <p:cNvGrpSpPr>
            <a:grpSpLocks/>
          </p:cNvGrpSpPr>
          <p:nvPr/>
        </p:nvGrpSpPr>
        <p:grpSpPr bwMode="auto">
          <a:xfrm>
            <a:off x="2948633" y="2272715"/>
            <a:ext cx="1399078" cy="1261322"/>
            <a:chOff x="6774181" y="3811142"/>
            <a:chExt cx="1200150" cy="1090613"/>
          </a:xfrm>
        </p:grpSpPr>
        <p:sp>
          <p:nvSpPr>
            <p:cNvPr id="43" name="Decision 51">
              <a:extLst>
                <a:ext uri="{FF2B5EF4-FFF2-40B4-BE49-F238E27FC236}">
                  <a16:creationId xmlns:a16="http://schemas.microsoft.com/office/drawing/2014/main" id="{B13D4EBB-38D8-4EBE-8F4C-4BC7DA8D375B}"/>
                </a:ext>
              </a:extLst>
            </p:cNvPr>
            <p:cNvSpPr>
              <a:spLocks noChangeArrowheads="1"/>
            </p:cNvSpPr>
            <p:nvPr/>
          </p:nvSpPr>
          <p:spPr bwMode="auto">
            <a:xfrm>
              <a:off x="6815117" y="3811142"/>
              <a:ext cx="1092200" cy="1090613"/>
            </a:xfrm>
            <a:prstGeom prst="flowChartDecision">
              <a:avLst/>
            </a:prstGeom>
            <a:solidFill>
              <a:schemeClr val="accent2"/>
            </a:solidFill>
            <a:ln w="9525">
              <a:solidFill>
                <a:srgbClr val="FFFFFF"/>
              </a:solidFill>
              <a:miter lim="800000"/>
              <a:headEnd/>
              <a:tailEnd/>
            </a:ln>
            <a:effectLst>
              <a:outerShdw blurRad="41275" dist="25400" dir="5400000" algn="tl" rotWithShape="0">
                <a:srgbClr val="68686D">
                  <a:alpha val="34998"/>
                </a:srgbClr>
              </a:outerShdw>
            </a:effectLst>
          </p:spPr>
          <p:txBody>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S PGothic" panose="020B0600070205080204" pitchFamily="34" charset="-128"/>
                <a:cs typeface="+mn-cs"/>
              </a:endParaRPr>
            </a:p>
          </p:txBody>
        </p:sp>
        <p:sp>
          <p:nvSpPr>
            <p:cNvPr id="44" name="TextBox 52">
              <a:extLst>
                <a:ext uri="{FF2B5EF4-FFF2-40B4-BE49-F238E27FC236}">
                  <a16:creationId xmlns:a16="http://schemas.microsoft.com/office/drawing/2014/main" id="{91FB9F4A-1F69-4EF6-8AB1-0BC2F978ADB3}"/>
                </a:ext>
              </a:extLst>
            </p:cNvPr>
            <p:cNvSpPr txBox="1"/>
            <p:nvPr/>
          </p:nvSpPr>
          <p:spPr bwMode="auto">
            <a:xfrm>
              <a:off x="6774181" y="4231326"/>
              <a:ext cx="1200150" cy="369332"/>
            </a:xfrm>
            <a:prstGeom prst="rect">
              <a:avLst/>
            </a:prstGeom>
            <a:noFill/>
          </p:spPr>
          <p:txBody>
            <a:bodyPr>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343437"/>
                  </a:solidFill>
                  <a:effectLst/>
                  <a:uLnTx/>
                  <a:uFillTx/>
                  <a:latin typeface="Calibri" panose="020F0502020204030204"/>
                  <a:ea typeface="MS PGothic" panose="020B0600070205080204" pitchFamily="34" charset="-128"/>
                  <a:cs typeface="Arial"/>
                </a:rPr>
                <a:t>Meets 2 or more indicators?</a:t>
              </a:r>
            </a:p>
          </p:txBody>
        </p:sp>
      </p:grpSp>
      <p:cxnSp>
        <p:nvCxnSpPr>
          <p:cNvPr id="17" name="Straight Arrow Connector 16">
            <a:extLst>
              <a:ext uri="{FF2B5EF4-FFF2-40B4-BE49-F238E27FC236}">
                <a16:creationId xmlns:a16="http://schemas.microsoft.com/office/drawing/2014/main" id="{2240DC9C-7C5F-4AD8-ADC4-8A80F052AB04}"/>
              </a:ext>
            </a:extLst>
          </p:cNvPr>
          <p:cNvCxnSpPr>
            <a:cxnSpLocks/>
          </p:cNvCxnSpPr>
          <p:nvPr/>
        </p:nvCxnSpPr>
        <p:spPr>
          <a:xfrm>
            <a:off x="2477407" y="1596054"/>
            <a:ext cx="549275" cy="3175"/>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a:extLst>
              <a:ext uri="{FF2B5EF4-FFF2-40B4-BE49-F238E27FC236}">
                <a16:creationId xmlns:a16="http://schemas.microsoft.com/office/drawing/2014/main" id="{CF35A450-DE83-4DB4-A765-E5AC4E740067}"/>
              </a:ext>
            </a:extLst>
          </p:cNvPr>
          <p:cNvCxnSpPr>
            <a:cxnSpLocks/>
          </p:cNvCxnSpPr>
          <p:nvPr/>
        </p:nvCxnSpPr>
        <p:spPr>
          <a:xfrm>
            <a:off x="3627251" y="3541973"/>
            <a:ext cx="0" cy="674687"/>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sp>
        <p:nvSpPr>
          <p:cNvPr id="27" name="TextBox 63">
            <a:extLst>
              <a:ext uri="{FF2B5EF4-FFF2-40B4-BE49-F238E27FC236}">
                <a16:creationId xmlns:a16="http://schemas.microsoft.com/office/drawing/2014/main" id="{750566C5-3C4F-428F-A506-4714CFF1C57C}"/>
              </a:ext>
            </a:extLst>
          </p:cNvPr>
          <p:cNvSpPr txBox="1"/>
          <p:nvPr/>
        </p:nvSpPr>
        <p:spPr bwMode="auto">
          <a:xfrm>
            <a:off x="4571999" y="627430"/>
            <a:ext cx="1863725" cy="276225"/>
          </a:xfrm>
          <a:prstGeom prst="rect">
            <a:avLst/>
          </a:prstGeom>
          <a:noFill/>
        </p:spPr>
        <p:txBody>
          <a:bodyPr anchor="ctr">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000" cap="none" spc="50" normalizeH="0" baseline="0" noProof="0" dirty="0">
                <a:ln>
                  <a:noFill/>
                </a:ln>
                <a:solidFill>
                  <a:prstClr val="white"/>
                </a:solidFill>
                <a:effectLst/>
                <a:uLnTx/>
                <a:uFillTx/>
                <a:latin typeface="Calibri Light" panose="020F0302020204030204"/>
                <a:ea typeface="MS PGothic" panose="020B0600070205080204" pitchFamily="34" charset="-128"/>
                <a:cs typeface="Arial"/>
              </a:rPr>
              <a:t>Step 3</a:t>
            </a:r>
          </a:p>
        </p:txBody>
      </p:sp>
      <p:sp>
        <p:nvSpPr>
          <p:cNvPr id="28" name="TextBox 64">
            <a:extLst>
              <a:ext uri="{FF2B5EF4-FFF2-40B4-BE49-F238E27FC236}">
                <a16:creationId xmlns:a16="http://schemas.microsoft.com/office/drawing/2014/main" id="{02AD1F17-4888-4F18-A080-F1A5F72BCBE8}"/>
              </a:ext>
            </a:extLst>
          </p:cNvPr>
          <p:cNvSpPr txBox="1"/>
          <p:nvPr/>
        </p:nvSpPr>
        <p:spPr bwMode="auto">
          <a:xfrm>
            <a:off x="6434137" y="627430"/>
            <a:ext cx="1863725" cy="276225"/>
          </a:xfrm>
          <a:prstGeom prst="rect">
            <a:avLst/>
          </a:prstGeom>
          <a:noFill/>
        </p:spPr>
        <p:txBody>
          <a:bodyPr anchor="ctr">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000" cap="none" spc="50" normalizeH="0" baseline="0" noProof="0" dirty="0">
                <a:ln>
                  <a:noFill/>
                </a:ln>
                <a:solidFill>
                  <a:prstClr val="white"/>
                </a:solidFill>
                <a:effectLst/>
                <a:uLnTx/>
                <a:uFillTx/>
                <a:latin typeface="Calibri Light" panose="020F0302020204030204"/>
                <a:ea typeface="MS PGothic" panose="020B0600070205080204" pitchFamily="34" charset="-128"/>
                <a:cs typeface="Arial"/>
              </a:rPr>
              <a:t>Step 4</a:t>
            </a:r>
          </a:p>
        </p:txBody>
      </p:sp>
      <p:sp>
        <p:nvSpPr>
          <p:cNvPr id="30" name="Process 69">
            <a:extLst>
              <a:ext uri="{FF2B5EF4-FFF2-40B4-BE49-F238E27FC236}">
                <a16:creationId xmlns:a16="http://schemas.microsoft.com/office/drawing/2014/main" id="{796AC196-25D3-40E0-9457-A9807232BA48}"/>
              </a:ext>
            </a:extLst>
          </p:cNvPr>
          <p:cNvSpPr>
            <a:spLocks noChangeArrowheads="1"/>
          </p:cNvSpPr>
          <p:nvPr/>
        </p:nvSpPr>
        <p:spPr bwMode="auto">
          <a:xfrm>
            <a:off x="3039299" y="1279833"/>
            <a:ext cx="1172565" cy="643933"/>
          </a:xfrm>
          <a:prstGeom prst="flowChartProcess">
            <a:avLst/>
          </a:prstGeom>
          <a:solidFill>
            <a:srgbClr val="759FAB"/>
          </a:solidFill>
          <a:ln w="9525">
            <a:solidFill>
              <a:srgbClr val="FFFFFF"/>
            </a:solidFill>
            <a:miter lim="800000"/>
            <a:headEnd/>
            <a:tailEnd/>
          </a:ln>
          <a:effectLst>
            <a:outerShdw blurRad="41275" dist="25400" dir="5400000" algn="tl" rotWithShape="0">
              <a:srgbClr val="68686D">
                <a:alpha val="34998"/>
              </a:srgbClr>
            </a:outerShdw>
          </a:effectLst>
        </p:spPr>
        <p:txBody>
          <a:bodyPr anchor="ct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Consider transitional math</a:t>
            </a:r>
          </a:p>
        </p:txBody>
      </p:sp>
      <p:sp>
        <p:nvSpPr>
          <p:cNvPr id="34" name="Rectangle 33">
            <a:extLst>
              <a:ext uri="{FF2B5EF4-FFF2-40B4-BE49-F238E27FC236}">
                <a16:creationId xmlns:a16="http://schemas.microsoft.com/office/drawing/2014/main" id="{D0C99AE4-7A34-4F07-81E5-5B5616BE942B}"/>
              </a:ext>
            </a:extLst>
          </p:cNvPr>
          <p:cNvSpPr/>
          <p:nvPr/>
        </p:nvSpPr>
        <p:spPr>
          <a:xfrm>
            <a:off x="4294534" y="2676769"/>
            <a:ext cx="319087" cy="230188"/>
          </a:xfrm>
          <a:prstGeom prst="rect">
            <a:avLst/>
          </a:prstGeom>
        </p:spPr>
        <p:txBody>
          <a:bodyPr wrap="non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No</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sp>
        <p:nvSpPr>
          <p:cNvPr id="35" name="Rectangle 34">
            <a:extLst>
              <a:ext uri="{FF2B5EF4-FFF2-40B4-BE49-F238E27FC236}">
                <a16:creationId xmlns:a16="http://schemas.microsoft.com/office/drawing/2014/main" id="{191F2E60-A44C-48B3-B6DC-0726EB5D2B04}"/>
              </a:ext>
            </a:extLst>
          </p:cNvPr>
          <p:cNvSpPr/>
          <p:nvPr/>
        </p:nvSpPr>
        <p:spPr>
          <a:xfrm>
            <a:off x="4861630" y="3943707"/>
            <a:ext cx="346075" cy="231775"/>
          </a:xfrm>
          <a:prstGeom prst="rect">
            <a:avLst/>
          </a:prstGeom>
        </p:spPr>
        <p:txBody>
          <a:bodyPr wrap="squar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Yes</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cxnSp>
        <p:nvCxnSpPr>
          <p:cNvPr id="49" name="Straight Arrow Connector 48">
            <a:extLst>
              <a:ext uri="{FF2B5EF4-FFF2-40B4-BE49-F238E27FC236}">
                <a16:creationId xmlns:a16="http://schemas.microsoft.com/office/drawing/2014/main" id="{9BA37AF6-7673-4E4E-99AF-93835A455766}"/>
              </a:ext>
            </a:extLst>
          </p:cNvPr>
          <p:cNvCxnSpPr>
            <a:cxnSpLocks/>
            <a:stCxn id="58" idx="2"/>
          </p:cNvCxnSpPr>
          <p:nvPr/>
        </p:nvCxnSpPr>
        <p:spPr>
          <a:xfrm flipH="1">
            <a:off x="1773278" y="2263373"/>
            <a:ext cx="530" cy="436665"/>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grpSp>
        <p:nvGrpSpPr>
          <p:cNvPr id="50" name="Group 49">
            <a:extLst>
              <a:ext uri="{FF2B5EF4-FFF2-40B4-BE49-F238E27FC236}">
                <a16:creationId xmlns:a16="http://schemas.microsoft.com/office/drawing/2014/main" id="{FD00D78A-1092-4D7C-8BB7-A2E99FCDF075}"/>
              </a:ext>
            </a:extLst>
          </p:cNvPr>
          <p:cNvGrpSpPr>
            <a:grpSpLocks/>
          </p:cNvGrpSpPr>
          <p:nvPr/>
        </p:nvGrpSpPr>
        <p:grpSpPr bwMode="auto">
          <a:xfrm>
            <a:off x="877437" y="2709582"/>
            <a:ext cx="1757720" cy="3428392"/>
            <a:chOff x="2635733" y="2531543"/>
            <a:chExt cx="1757720" cy="2963520"/>
          </a:xfrm>
        </p:grpSpPr>
        <p:sp>
          <p:nvSpPr>
            <p:cNvPr id="51" name="Process 32">
              <a:extLst>
                <a:ext uri="{FF2B5EF4-FFF2-40B4-BE49-F238E27FC236}">
                  <a16:creationId xmlns:a16="http://schemas.microsoft.com/office/drawing/2014/main" id="{758678E6-E372-496F-96BF-9041C72A2D5F}"/>
                </a:ext>
              </a:extLst>
            </p:cNvPr>
            <p:cNvSpPr>
              <a:spLocks noChangeArrowheads="1"/>
            </p:cNvSpPr>
            <p:nvPr/>
          </p:nvSpPr>
          <p:spPr bwMode="auto">
            <a:xfrm>
              <a:off x="2640853" y="2531543"/>
              <a:ext cx="1752600" cy="2963520"/>
            </a:xfrm>
            <a:prstGeom prst="flowChartProcess">
              <a:avLst/>
            </a:prstGeom>
            <a:solidFill>
              <a:srgbClr val="759FAB"/>
            </a:solidFill>
            <a:ln w="9525">
              <a:solidFill>
                <a:srgbClr val="FFFFFF"/>
              </a:solidFill>
              <a:miter lim="800000"/>
              <a:headEnd/>
              <a:tailEnd/>
            </a:ln>
            <a:effectLst>
              <a:outerShdw blurRad="41275" dist="25400" dir="5400000" algn="tl" rotWithShape="0">
                <a:srgbClr val="68686D">
                  <a:alpha val="34998"/>
                </a:srgbClr>
              </a:outerShdw>
            </a:effectLst>
          </p:spPr>
          <p:txBody>
            <a:bodyPr anchor="ct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S PGothic" panose="020B0600070205080204" pitchFamily="34" charset="-128"/>
                <a:cs typeface="+mn-cs"/>
              </a:endParaRPr>
            </a:p>
          </p:txBody>
        </p:sp>
        <p:sp>
          <p:nvSpPr>
            <p:cNvPr id="52" name="TextBox 33">
              <a:extLst>
                <a:ext uri="{FF2B5EF4-FFF2-40B4-BE49-F238E27FC236}">
                  <a16:creationId xmlns:a16="http://schemas.microsoft.com/office/drawing/2014/main" id="{32D50C87-7A7E-4C22-A7C2-F80E6A43D920}"/>
                </a:ext>
              </a:extLst>
            </p:cNvPr>
            <p:cNvSpPr txBox="1"/>
            <p:nvPr/>
          </p:nvSpPr>
          <p:spPr bwMode="auto">
            <a:xfrm>
              <a:off x="2635733" y="2607440"/>
              <a:ext cx="1725612" cy="2809422"/>
            </a:xfrm>
            <a:prstGeom prst="rect">
              <a:avLst/>
            </a:prstGeom>
            <a:noFill/>
          </p:spPr>
          <p:txBody>
            <a:bodyPr wrap="squar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Evaluate HS junior after first semester for projected readiness in college-level math</a:t>
              </a:r>
              <a:r>
                <a:rPr kumimoji="0" lang="en-US" sz="1000" b="0" i="0" u="none" strike="noStrike" kern="1200" cap="none" spc="0" normalizeH="0" baseline="30000" noProof="0" dirty="0">
                  <a:ln>
                    <a:noFill/>
                  </a:ln>
                  <a:solidFill>
                    <a:prstClr val="black"/>
                  </a:solidFill>
                  <a:effectLst/>
                  <a:uLnTx/>
                  <a:uFillTx/>
                  <a:latin typeface="Calibri" panose="020F0502020204030204"/>
                  <a:ea typeface="MS PGothic" panose="020B0600070205080204" pitchFamily="34" charset="-128"/>
                  <a:cs typeface="+mn-cs"/>
                </a:rPr>
                <a:t>1</a:t>
              </a:r>
              <a:endPar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endParaRPr>
            </a:p>
            <a:p>
              <a:pPr marL="0" marR="0" lvl="0" indent="0" algn="ctr" defTabSz="457200" rtl="0" eaLnBrk="1" fontAlgn="auto" latinLnBrk="0" hangingPunct="1">
                <a:lnSpc>
                  <a:spcPct val="90000"/>
                </a:lnSpc>
                <a:spcBef>
                  <a:spcPts val="0"/>
                </a:spcBef>
                <a:spcAft>
                  <a:spcPts val="0"/>
                </a:spcAft>
                <a:buClrTx/>
                <a:buSzTx/>
                <a:buFontTx/>
                <a:buNone/>
                <a:tabLst/>
                <a:defRPr/>
              </a:pPr>
              <a:endPar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endParaRP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1" i="0" u="sng"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Indicators</a:t>
              </a:r>
              <a:endPar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endParaRPr>
            </a:p>
            <a:p>
              <a:pPr marL="0" marR="0" lvl="0" indent="0" algn="l" defTabSz="457200" rtl="0" eaLnBrk="1" fontAlgn="auto" latinLnBrk="0" hangingPunct="1">
                <a:lnSpc>
                  <a:spcPct val="90000"/>
                </a:lnSpc>
                <a:spcBef>
                  <a:spcPts val="0"/>
                </a:spcBef>
                <a:spcAft>
                  <a:spcPts val="0"/>
                </a:spcAft>
                <a:buClrTx/>
                <a:buSzTx/>
                <a:buFontTx/>
                <a:buNone/>
                <a:tabLst/>
                <a:defRPr/>
              </a:pPr>
              <a:endPar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endParaRP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B or better in Algebra 2 </a:t>
              </a: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C or better in a course higher than Algebra 2 </a:t>
              </a: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GPA* ≥ 3.0</a:t>
              </a: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Math SAT or PSAT ≥ 530 or Math ACT ≥ 22 </a:t>
              </a: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Placement test score into college-level math at the partner CC</a:t>
              </a: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PARCC math score of 4 or 5 </a:t>
              </a: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Teacher and/or counselor recommendation of college-level math in the senior year</a:t>
              </a:r>
            </a:p>
            <a:p>
              <a:pPr marL="0" marR="0" lvl="0" indent="0" algn="l" defTabSz="457200" rtl="0" eaLnBrk="1" fontAlgn="auto" latinLnBrk="0" hangingPunct="1">
                <a:lnSpc>
                  <a:spcPct val="9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endParaRP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rPr>
                <a:t>* U</a:t>
              </a: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Arial"/>
                </a:rPr>
                <a:t>nweighted, cumulative GPA on 4.0 scale</a:t>
              </a:r>
              <a:endPar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Arial"/>
              </a:endParaRPr>
            </a:p>
          </p:txBody>
        </p:sp>
      </p:grpSp>
      <p:sp>
        <p:nvSpPr>
          <p:cNvPr id="54" name="Rectangle 53">
            <a:extLst>
              <a:ext uri="{FF2B5EF4-FFF2-40B4-BE49-F238E27FC236}">
                <a16:creationId xmlns:a16="http://schemas.microsoft.com/office/drawing/2014/main" id="{14A12FCE-ABA9-400C-A470-646D87E75658}"/>
              </a:ext>
            </a:extLst>
          </p:cNvPr>
          <p:cNvSpPr/>
          <p:nvPr/>
        </p:nvSpPr>
        <p:spPr>
          <a:xfrm>
            <a:off x="1814716" y="2266996"/>
            <a:ext cx="346075" cy="231775"/>
          </a:xfrm>
          <a:prstGeom prst="rect">
            <a:avLst/>
          </a:prstGeom>
        </p:spPr>
        <p:txBody>
          <a:bodyPr wrap="non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Yes</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sp>
        <p:nvSpPr>
          <p:cNvPr id="56" name="Rectangle 55">
            <a:extLst>
              <a:ext uri="{FF2B5EF4-FFF2-40B4-BE49-F238E27FC236}">
                <a16:creationId xmlns:a16="http://schemas.microsoft.com/office/drawing/2014/main" id="{BE834715-ECC1-407A-826A-A598EBE8652E}"/>
              </a:ext>
            </a:extLst>
          </p:cNvPr>
          <p:cNvSpPr/>
          <p:nvPr/>
        </p:nvSpPr>
        <p:spPr>
          <a:xfrm>
            <a:off x="6142800" y="1313524"/>
            <a:ext cx="319087" cy="230188"/>
          </a:xfrm>
          <a:prstGeom prst="rect">
            <a:avLst/>
          </a:prstGeom>
        </p:spPr>
        <p:txBody>
          <a:bodyPr wrap="non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No</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grpSp>
        <p:nvGrpSpPr>
          <p:cNvPr id="57" name="Group 56">
            <a:extLst>
              <a:ext uri="{FF2B5EF4-FFF2-40B4-BE49-F238E27FC236}">
                <a16:creationId xmlns:a16="http://schemas.microsoft.com/office/drawing/2014/main" id="{ADF67786-B207-483B-9E99-30D0DB5A8EB6}"/>
              </a:ext>
            </a:extLst>
          </p:cNvPr>
          <p:cNvGrpSpPr>
            <a:grpSpLocks/>
          </p:cNvGrpSpPr>
          <p:nvPr/>
        </p:nvGrpSpPr>
        <p:grpSpPr bwMode="auto">
          <a:xfrm>
            <a:off x="1027551" y="927654"/>
            <a:ext cx="1504153" cy="1335719"/>
            <a:chOff x="6765786" y="3811142"/>
            <a:chExt cx="1200150" cy="1090613"/>
          </a:xfrm>
        </p:grpSpPr>
        <p:sp>
          <p:nvSpPr>
            <p:cNvPr id="58" name="Decision 51">
              <a:extLst>
                <a:ext uri="{FF2B5EF4-FFF2-40B4-BE49-F238E27FC236}">
                  <a16:creationId xmlns:a16="http://schemas.microsoft.com/office/drawing/2014/main" id="{A3F47B29-B9BD-4B34-A7A8-96103220936E}"/>
                </a:ext>
              </a:extLst>
            </p:cNvPr>
            <p:cNvSpPr>
              <a:spLocks noChangeArrowheads="1"/>
            </p:cNvSpPr>
            <p:nvPr/>
          </p:nvSpPr>
          <p:spPr bwMode="auto">
            <a:xfrm>
              <a:off x="6815117" y="3811142"/>
              <a:ext cx="1092200" cy="1090613"/>
            </a:xfrm>
            <a:prstGeom prst="flowChartDecision">
              <a:avLst/>
            </a:prstGeom>
            <a:solidFill>
              <a:schemeClr val="accent2"/>
            </a:solidFill>
            <a:ln w="9525">
              <a:solidFill>
                <a:srgbClr val="FFFFFF"/>
              </a:solidFill>
              <a:miter lim="800000"/>
              <a:headEnd/>
              <a:tailEnd/>
            </a:ln>
            <a:effectLst>
              <a:outerShdw blurRad="41275" dist="25400" dir="5400000" algn="tl" rotWithShape="0">
                <a:srgbClr val="68686D">
                  <a:alpha val="34998"/>
                </a:srgbClr>
              </a:outerShdw>
            </a:effectLst>
          </p:spPr>
          <p:txBody>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S PGothic" panose="020B0600070205080204" pitchFamily="34" charset="-128"/>
                <a:cs typeface="+mn-cs"/>
              </a:endParaRPr>
            </a:p>
          </p:txBody>
        </p:sp>
        <p:sp>
          <p:nvSpPr>
            <p:cNvPr id="59" name="TextBox 52">
              <a:extLst>
                <a:ext uri="{FF2B5EF4-FFF2-40B4-BE49-F238E27FC236}">
                  <a16:creationId xmlns:a16="http://schemas.microsoft.com/office/drawing/2014/main" id="{A7D894A0-2AC7-4954-8BF9-F130081A6E3A}"/>
                </a:ext>
              </a:extLst>
            </p:cNvPr>
            <p:cNvSpPr txBox="1"/>
            <p:nvPr/>
          </p:nvSpPr>
          <p:spPr bwMode="auto">
            <a:xfrm>
              <a:off x="6765786" y="4133450"/>
              <a:ext cx="1200150" cy="414643"/>
            </a:xfrm>
            <a:prstGeom prst="rect">
              <a:avLst/>
            </a:prstGeom>
            <a:noFill/>
          </p:spPr>
          <p:txBody>
            <a:bodyPr>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343437"/>
                  </a:solidFill>
                  <a:effectLst/>
                  <a:uLnTx/>
                  <a:uFillTx/>
                  <a:latin typeface="Calibri" panose="020F0502020204030204"/>
                  <a:ea typeface="MS PGothic" panose="020B0600070205080204" pitchFamily="34" charset="-128"/>
                  <a:cs typeface="Arial"/>
                </a:rPr>
                <a:t>Meets state HS graduation requirement (3 years of math)?</a:t>
              </a:r>
              <a:r>
                <a:rPr kumimoji="0" lang="en-US" sz="1000" b="0" i="0" u="none" strike="noStrike" kern="1200" cap="none" spc="0" normalizeH="0" baseline="30000" noProof="0" dirty="0">
                  <a:ln>
                    <a:noFill/>
                  </a:ln>
                  <a:solidFill>
                    <a:prstClr val="black"/>
                  </a:solidFill>
                  <a:effectLst/>
                  <a:uLnTx/>
                  <a:uFillTx/>
                  <a:latin typeface="Calibri" panose="020F0502020204030204" pitchFamily="34" charset="0"/>
                  <a:ea typeface="MS PGothic" panose="020B0600070205080204" pitchFamily="34" charset="-128"/>
                  <a:cs typeface="+mn-cs"/>
                </a:rPr>
                <a:t>1</a:t>
              </a:r>
              <a:endParaRPr kumimoji="0" lang="en-US" sz="1000" b="0" i="0" u="none" strike="noStrike" kern="1200" cap="none" spc="0" normalizeH="0" baseline="0" noProof="0" dirty="0">
                <a:ln>
                  <a:noFill/>
                </a:ln>
                <a:solidFill>
                  <a:srgbClr val="343437"/>
                </a:solidFill>
                <a:effectLst/>
                <a:uLnTx/>
                <a:uFillTx/>
                <a:latin typeface="Calibri" panose="020F0502020204030204"/>
                <a:ea typeface="MS PGothic" panose="020B0600070205080204" pitchFamily="34" charset="-128"/>
                <a:cs typeface="Arial"/>
              </a:endParaRPr>
            </a:p>
          </p:txBody>
        </p:sp>
      </p:grpSp>
      <p:sp>
        <p:nvSpPr>
          <p:cNvPr id="63" name="Rectangle 62">
            <a:extLst>
              <a:ext uri="{FF2B5EF4-FFF2-40B4-BE49-F238E27FC236}">
                <a16:creationId xmlns:a16="http://schemas.microsoft.com/office/drawing/2014/main" id="{99A32236-FC66-4F30-A8ED-62F355306F6D}"/>
              </a:ext>
            </a:extLst>
          </p:cNvPr>
          <p:cNvSpPr/>
          <p:nvPr/>
        </p:nvSpPr>
        <p:spPr>
          <a:xfrm>
            <a:off x="2457649" y="1332841"/>
            <a:ext cx="319087" cy="230188"/>
          </a:xfrm>
          <a:prstGeom prst="rect">
            <a:avLst/>
          </a:prstGeom>
        </p:spPr>
        <p:txBody>
          <a:bodyPr wrap="non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No</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cxnSp>
        <p:nvCxnSpPr>
          <p:cNvPr id="65" name="Straight Arrow Connector 64">
            <a:extLst>
              <a:ext uri="{FF2B5EF4-FFF2-40B4-BE49-F238E27FC236}">
                <a16:creationId xmlns:a16="http://schemas.microsoft.com/office/drawing/2014/main" id="{3FD2F64A-C3EC-466B-8C57-45B8392722E6}"/>
              </a:ext>
            </a:extLst>
          </p:cNvPr>
          <p:cNvCxnSpPr>
            <a:cxnSpLocks/>
          </p:cNvCxnSpPr>
          <p:nvPr/>
        </p:nvCxnSpPr>
        <p:spPr>
          <a:xfrm>
            <a:off x="2639109" y="2899954"/>
            <a:ext cx="365760" cy="0"/>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sp>
        <p:nvSpPr>
          <p:cNvPr id="72" name="Rectangle 71">
            <a:extLst>
              <a:ext uri="{FF2B5EF4-FFF2-40B4-BE49-F238E27FC236}">
                <a16:creationId xmlns:a16="http://schemas.microsoft.com/office/drawing/2014/main" id="{E60581AF-A3B0-4D5A-90B3-46807A6AB323}"/>
              </a:ext>
            </a:extLst>
          </p:cNvPr>
          <p:cNvSpPr/>
          <p:nvPr/>
        </p:nvSpPr>
        <p:spPr>
          <a:xfrm>
            <a:off x="3292790" y="3708662"/>
            <a:ext cx="346075" cy="231775"/>
          </a:xfrm>
          <a:prstGeom prst="rect">
            <a:avLst/>
          </a:prstGeom>
        </p:spPr>
        <p:txBody>
          <a:bodyPr wrap="non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Yes</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grpSp>
        <p:nvGrpSpPr>
          <p:cNvPr id="78" name="Group 77">
            <a:extLst>
              <a:ext uri="{FF2B5EF4-FFF2-40B4-BE49-F238E27FC236}">
                <a16:creationId xmlns:a16="http://schemas.microsoft.com/office/drawing/2014/main" id="{084077C3-97C7-4BA0-8219-60B80EA8CCC1}"/>
              </a:ext>
            </a:extLst>
          </p:cNvPr>
          <p:cNvGrpSpPr>
            <a:grpSpLocks/>
          </p:cNvGrpSpPr>
          <p:nvPr/>
        </p:nvGrpSpPr>
        <p:grpSpPr bwMode="auto">
          <a:xfrm>
            <a:off x="4786031" y="922568"/>
            <a:ext cx="1368859" cy="1335719"/>
            <a:chOff x="6815117" y="3811142"/>
            <a:chExt cx="1092200" cy="1090613"/>
          </a:xfrm>
        </p:grpSpPr>
        <p:sp>
          <p:nvSpPr>
            <p:cNvPr id="79" name="Decision 51">
              <a:extLst>
                <a:ext uri="{FF2B5EF4-FFF2-40B4-BE49-F238E27FC236}">
                  <a16:creationId xmlns:a16="http://schemas.microsoft.com/office/drawing/2014/main" id="{5354B17A-3E44-4DB8-ABC2-565D12ECEF8C}"/>
                </a:ext>
              </a:extLst>
            </p:cNvPr>
            <p:cNvSpPr>
              <a:spLocks noChangeArrowheads="1"/>
            </p:cNvSpPr>
            <p:nvPr/>
          </p:nvSpPr>
          <p:spPr bwMode="auto">
            <a:xfrm>
              <a:off x="6815117" y="3811142"/>
              <a:ext cx="1092200" cy="1090613"/>
            </a:xfrm>
            <a:prstGeom prst="flowChartDecision">
              <a:avLst/>
            </a:prstGeom>
            <a:solidFill>
              <a:schemeClr val="accent2"/>
            </a:solidFill>
            <a:ln w="9525">
              <a:solidFill>
                <a:srgbClr val="FFFFFF"/>
              </a:solidFill>
              <a:miter lim="800000"/>
              <a:headEnd/>
              <a:tailEnd/>
            </a:ln>
            <a:effectLst>
              <a:outerShdw blurRad="41275" dist="25400" dir="5400000" algn="tl" rotWithShape="0">
                <a:srgbClr val="68686D">
                  <a:alpha val="34998"/>
                </a:srgbClr>
              </a:outerShdw>
            </a:effectLst>
          </p:spPr>
          <p:txBody>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S PGothic" panose="020B0600070205080204" pitchFamily="34" charset="-128"/>
                <a:cs typeface="+mn-cs"/>
              </a:endParaRPr>
            </a:p>
          </p:txBody>
        </p:sp>
        <p:sp>
          <p:nvSpPr>
            <p:cNvPr id="80" name="TextBox 52">
              <a:extLst>
                <a:ext uri="{FF2B5EF4-FFF2-40B4-BE49-F238E27FC236}">
                  <a16:creationId xmlns:a16="http://schemas.microsoft.com/office/drawing/2014/main" id="{D8E27C8A-6D85-44E2-9FBB-CB78E85F045C}"/>
                </a:ext>
              </a:extLst>
            </p:cNvPr>
            <p:cNvSpPr txBox="1"/>
            <p:nvPr/>
          </p:nvSpPr>
          <p:spPr bwMode="auto">
            <a:xfrm>
              <a:off x="6865937" y="4190518"/>
              <a:ext cx="1023949" cy="414643"/>
            </a:xfrm>
            <a:prstGeom prst="rect">
              <a:avLst/>
            </a:prstGeom>
            <a:noFill/>
          </p:spPr>
          <p:txBody>
            <a:bodyPr wrap="squar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343437"/>
                  </a:solidFill>
                  <a:effectLst/>
                  <a:uLnTx/>
                  <a:uFillTx/>
                  <a:latin typeface="Calibri" panose="020F0502020204030204"/>
                  <a:ea typeface="MS PGothic" panose="020B0600070205080204" pitchFamily="34" charset="-128"/>
                  <a:cs typeface="Arial"/>
                </a:rPr>
                <a:t>Is student willing to take 2 math classes in senior year?</a:t>
              </a:r>
            </a:p>
          </p:txBody>
        </p:sp>
      </p:grpSp>
      <p:cxnSp>
        <p:nvCxnSpPr>
          <p:cNvPr id="81" name="Straight Arrow Connector 80">
            <a:extLst>
              <a:ext uri="{FF2B5EF4-FFF2-40B4-BE49-F238E27FC236}">
                <a16:creationId xmlns:a16="http://schemas.microsoft.com/office/drawing/2014/main" id="{AF93304F-AB74-46A1-84A6-366A69EFD614}"/>
              </a:ext>
            </a:extLst>
          </p:cNvPr>
          <p:cNvCxnSpPr>
            <a:cxnSpLocks/>
          </p:cNvCxnSpPr>
          <p:nvPr/>
        </p:nvCxnSpPr>
        <p:spPr>
          <a:xfrm flipV="1">
            <a:off x="6157135" y="1597641"/>
            <a:ext cx="438912" cy="1"/>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sp>
        <p:nvSpPr>
          <p:cNvPr id="82" name="Process 69">
            <a:extLst>
              <a:ext uri="{FF2B5EF4-FFF2-40B4-BE49-F238E27FC236}">
                <a16:creationId xmlns:a16="http://schemas.microsoft.com/office/drawing/2014/main" id="{7018B66D-78E5-46A2-BAFD-D74F04B84D53}"/>
              </a:ext>
            </a:extLst>
          </p:cNvPr>
          <p:cNvSpPr>
            <a:spLocks noChangeArrowheads="1"/>
          </p:cNvSpPr>
          <p:nvPr/>
        </p:nvSpPr>
        <p:spPr bwMode="auto">
          <a:xfrm>
            <a:off x="6614304" y="994855"/>
            <a:ext cx="1688675" cy="780197"/>
          </a:xfrm>
          <a:prstGeom prst="flowChartProcess">
            <a:avLst/>
          </a:prstGeom>
          <a:solidFill>
            <a:schemeClr val="accent6">
              <a:lumMod val="60000"/>
              <a:lumOff val="40000"/>
            </a:schemeClr>
          </a:solidFill>
          <a:ln w="9525">
            <a:solidFill>
              <a:srgbClr val="FFFFFF"/>
            </a:solidFill>
            <a:miter lim="800000"/>
            <a:headEnd/>
            <a:tailEnd/>
          </a:ln>
          <a:effectLst>
            <a:outerShdw blurRad="41275" dist="25400" dir="5400000" algn="tl" rotWithShape="0">
              <a:srgbClr val="68686D">
                <a:alpha val="34998"/>
              </a:srgbClr>
            </a:outerShdw>
          </a:effectLst>
        </p:spPr>
        <p:txBody>
          <a:bodyPr anchor="ct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Student takes a </a:t>
            </a:r>
            <a:r>
              <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non-TM class </a:t>
            </a: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during senior year to meet state graduation requirement.</a:t>
            </a:r>
          </a:p>
        </p:txBody>
      </p:sp>
      <p:cxnSp>
        <p:nvCxnSpPr>
          <p:cNvPr id="90" name="Straight Arrow Connector 89">
            <a:extLst>
              <a:ext uri="{FF2B5EF4-FFF2-40B4-BE49-F238E27FC236}">
                <a16:creationId xmlns:a16="http://schemas.microsoft.com/office/drawing/2014/main" id="{8BB5DEFB-B590-4CD1-BB1E-F449598DD499}"/>
              </a:ext>
            </a:extLst>
          </p:cNvPr>
          <p:cNvCxnSpPr>
            <a:cxnSpLocks/>
          </p:cNvCxnSpPr>
          <p:nvPr/>
        </p:nvCxnSpPr>
        <p:spPr>
          <a:xfrm>
            <a:off x="4246100" y="1597641"/>
            <a:ext cx="548640" cy="0"/>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cxnSp>
        <p:nvCxnSpPr>
          <p:cNvPr id="91" name="Straight Arrow Connector 90">
            <a:extLst>
              <a:ext uri="{FF2B5EF4-FFF2-40B4-BE49-F238E27FC236}">
                <a16:creationId xmlns:a16="http://schemas.microsoft.com/office/drawing/2014/main" id="{83915A8C-1297-4587-A4DE-EE5C73E69D16}"/>
              </a:ext>
            </a:extLst>
          </p:cNvPr>
          <p:cNvCxnSpPr>
            <a:cxnSpLocks/>
          </p:cNvCxnSpPr>
          <p:nvPr/>
        </p:nvCxnSpPr>
        <p:spPr>
          <a:xfrm flipH="1">
            <a:off x="5470460" y="2255633"/>
            <a:ext cx="530" cy="384048"/>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sp>
        <p:nvSpPr>
          <p:cNvPr id="92" name="Rectangle 91">
            <a:extLst>
              <a:ext uri="{FF2B5EF4-FFF2-40B4-BE49-F238E27FC236}">
                <a16:creationId xmlns:a16="http://schemas.microsoft.com/office/drawing/2014/main" id="{79087E6C-F3B0-4402-86C6-39908DF94131}"/>
              </a:ext>
            </a:extLst>
          </p:cNvPr>
          <p:cNvSpPr/>
          <p:nvPr/>
        </p:nvSpPr>
        <p:spPr>
          <a:xfrm>
            <a:off x="5455397" y="2264637"/>
            <a:ext cx="466432" cy="230832"/>
          </a:xfrm>
          <a:prstGeom prst="rect">
            <a:avLst/>
          </a:prstGeom>
        </p:spPr>
        <p:txBody>
          <a:bodyPr wrap="squar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Yes</a:t>
            </a:r>
            <a:r>
              <a:rPr kumimoji="0" lang="en-US" sz="900" b="0" i="0" u="none" strike="noStrike" kern="1200" cap="none" spc="0" normalizeH="0" baseline="30000" noProof="0" dirty="0">
                <a:ln>
                  <a:noFill/>
                </a:ln>
                <a:solidFill>
                  <a:prstClr val="black"/>
                </a:solidFill>
                <a:effectLst/>
                <a:uLnTx/>
                <a:uFillTx/>
                <a:latin typeface="Calibri" panose="020F0502020204030204" pitchFamily="34" charset="0"/>
                <a:ea typeface="MS PGothic" panose="020B0600070205080204" pitchFamily="34" charset="-128"/>
                <a:cs typeface="Arial"/>
              </a:rPr>
              <a:t>2</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sp>
        <p:nvSpPr>
          <p:cNvPr id="93" name="Process 69">
            <a:extLst>
              <a:ext uri="{FF2B5EF4-FFF2-40B4-BE49-F238E27FC236}">
                <a16:creationId xmlns:a16="http://schemas.microsoft.com/office/drawing/2014/main" id="{B024DDFE-D866-450F-85F1-5621EF117822}"/>
              </a:ext>
            </a:extLst>
          </p:cNvPr>
          <p:cNvSpPr>
            <a:spLocks noChangeArrowheads="1"/>
          </p:cNvSpPr>
          <p:nvPr/>
        </p:nvSpPr>
        <p:spPr bwMode="auto">
          <a:xfrm>
            <a:off x="4773319" y="2641560"/>
            <a:ext cx="1461084" cy="348871"/>
          </a:xfrm>
          <a:prstGeom prst="flowChartProcess">
            <a:avLst/>
          </a:prstGeom>
          <a:solidFill>
            <a:srgbClr val="759FAB"/>
          </a:solidFill>
          <a:ln w="9525">
            <a:solidFill>
              <a:srgbClr val="FFFFFF"/>
            </a:solidFill>
            <a:miter lim="800000"/>
            <a:headEnd/>
            <a:tailEnd/>
          </a:ln>
          <a:effectLst>
            <a:outerShdw blurRad="41275" dist="25400" dir="5400000" algn="tl" rotWithShape="0">
              <a:srgbClr val="68686D">
                <a:alpha val="34998"/>
              </a:srgbClr>
            </a:outerShdw>
          </a:effectLst>
        </p:spPr>
        <p:txBody>
          <a:bodyPr anchor="ct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Determine placement into transitional </a:t>
            </a: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Arial"/>
              </a:rPr>
              <a:t>math</a:t>
            </a:r>
            <a:endPar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endParaRPr>
          </a:p>
        </p:txBody>
      </p:sp>
      <p:sp>
        <p:nvSpPr>
          <p:cNvPr id="94" name="TextBox 93">
            <a:extLst>
              <a:ext uri="{FF2B5EF4-FFF2-40B4-BE49-F238E27FC236}">
                <a16:creationId xmlns:a16="http://schemas.microsoft.com/office/drawing/2014/main" id="{73D6EA7C-E5E7-48A6-8305-AC5B84C5D8E7}"/>
              </a:ext>
            </a:extLst>
          </p:cNvPr>
          <p:cNvSpPr txBox="1"/>
          <p:nvPr/>
        </p:nvSpPr>
        <p:spPr>
          <a:xfrm>
            <a:off x="343647" y="212935"/>
            <a:ext cx="545782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Decision Chart for Senior Math Placement</a:t>
            </a:r>
          </a:p>
        </p:txBody>
      </p:sp>
      <p:sp>
        <p:nvSpPr>
          <p:cNvPr id="95" name="TextBox 39">
            <a:extLst>
              <a:ext uri="{FF2B5EF4-FFF2-40B4-BE49-F238E27FC236}">
                <a16:creationId xmlns:a16="http://schemas.microsoft.com/office/drawing/2014/main" id="{DD306690-AB01-4D86-9A54-9209E42B55E2}"/>
              </a:ext>
            </a:extLst>
          </p:cNvPr>
          <p:cNvSpPr txBox="1"/>
          <p:nvPr/>
        </p:nvSpPr>
        <p:spPr bwMode="auto">
          <a:xfrm>
            <a:off x="2714624" y="626757"/>
            <a:ext cx="1863725" cy="277813"/>
          </a:xfrm>
          <a:prstGeom prst="rect">
            <a:avLst/>
          </a:prstGeom>
          <a:noFill/>
        </p:spPr>
        <p:txBody>
          <a:bodyPr anchor="ctr">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000" cap="none" spc="50" normalizeH="0" baseline="0" noProof="0" dirty="0">
                <a:ln>
                  <a:noFill/>
                </a:ln>
                <a:solidFill>
                  <a:prstClr val="white"/>
                </a:solidFill>
                <a:effectLst/>
                <a:uLnTx/>
                <a:uFillTx/>
                <a:latin typeface="Calibri Light" panose="020F0302020204030204"/>
                <a:ea typeface="MS PGothic" panose="020B0600070205080204" pitchFamily="34" charset="-128"/>
                <a:cs typeface="Arial"/>
              </a:rPr>
              <a:t>Step 2</a:t>
            </a:r>
          </a:p>
        </p:txBody>
      </p:sp>
      <p:grpSp>
        <p:nvGrpSpPr>
          <p:cNvPr id="96" name="Group 95">
            <a:extLst>
              <a:ext uri="{FF2B5EF4-FFF2-40B4-BE49-F238E27FC236}">
                <a16:creationId xmlns:a16="http://schemas.microsoft.com/office/drawing/2014/main" id="{6E5E1D32-4321-4A19-96EA-3B020FDE2E23}"/>
              </a:ext>
            </a:extLst>
          </p:cNvPr>
          <p:cNvGrpSpPr>
            <a:grpSpLocks/>
          </p:cNvGrpSpPr>
          <p:nvPr/>
        </p:nvGrpSpPr>
        <p:grpSpPr bwMode="auto">
          <a:xfrm>
            <a:off x="4878202" y="3179326"/>
            <a:ext cx="1200150" cy="1090612"/>
            <a:chOff x="6774181" y="3811142"/>
            <a:chExt cx="1200150" cy="1090613"/>
          </a:xfrm>
        </p:grpSpPr>
        <p:sp>
          <p:nvSpPr>
            <p:cNvPr id="97" name="Decision 51">
              <a:extLst>
                <a:ext uri="{FF2B5EF4-FFF2-40B4-BE49-F238E27FC236}">
                  <a16:creationId xmlns:a16="http://schemas.microsoft.com/office/drawing/2014/main" id="{BEFAFBFC-6B45-476F-80CE-1B4FB1AE4943}"/>
                </a:ext>
              </a:extLst>
            </p:cNvPr>
            <p:cNvSpPr>
              <a:spLocks noChangeArrowheads="1"/>
            </p:cNvSpPr>
            <p:nvPr/>
          </p:nvSpPr>
          <p:spPr bwMode="auto">
            <a:xfrm>
              <a:off x="6815117" y="3811142"/>
              <a:ext cx="1092200" cy="1090613"/>
            </a:xfrm>
            <a:prstGeom prst="flowChartDecision">
              <a:avLst/>
            </a:prstGeom>
            <a:solidFill>
              <a:schemeClr val="accent2"/>
            </a:solidFill>
            <a:ln w="9525">
              <a:solidFill>
                <a:srgbClr val="FFFFFF"/>
              </a:solidFill>
              <a:miter lim="800000"/>
              <a:headEnd/>
              <a:tailEnd/>
            </a:ln>
            <a:effectLst>
              <a:outerShdw blurRad="41275" dist="25400" dir="5400000" algn="tl" rotWithShape="0">
                <a:srgbClr val="68686D">
                  <a:alpha val="34998"/>
                </a:srgbClr>
              </a:outerShdw>
            </a:effectLst>
          </p:spPr>
          <p:txBody>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S PGothic" panose="020B0600070205080204" pitchFamily="34" charset="-128"/>
                <a:cs typeface="+mn-cs"/>
              </a:endParaRPr>
            </a:p>
          </p:txBody>
        </p:sp>
        <p:sp>
          <p:nvSpPr>
            <p:cNvPr id="98" name="TextBox 52">
              <a:extLst>
                <a:ext uri="{FF2B5EF4-FFF2-40B4-BE49-F238E27FC236}">
                  <a16:creationId xmlns:a16="http://schemas.microsoft.com/office/drawing/2014/main" id="{258C7728-6843-4A2F-959E-511CD409D53C}"/>
                </a:ext>
              </a:extLst>
            </p:cNvPr>
            <p:cNvSpPr txBox="1"/>
            <p:nvPr/>
          </p:nvSpPr>
          <p:spPr bwMode="auto">
            <a:xfrm>
              <a:off x="6774181" y="4231326"/>
              <a:ext cx="1200150" cy="507831"/>
            </a:xfrm>
            <a:prstGeom prst="rect">
              <a:avLst/>
            </a:prstGeom>
            <a:noFill/>
          </p:spPr>
          <p:txBody>
            <a:bodyPr>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343437"/>
                  </a:solidFill>
                  <a:effectLst/>
                  <a:uLnTx/>
                  <a:uFillTx/>
                  <a:latin typeface="Calibri" panose="020F0502020204030204"/>
                  <a:ea typeface="MS PGothic" panose="020B0600070205080204" pitchFamily="34" charset="-128"/>
                  <a:cs typeface="Arial"/>
                </a:rPr>
                <a:t>Needs Transition   to STEM?</a:t>
              </a:r>
              <a:r>
                <a:rPr kumimoji="0" lang="en-US" sz="1000" b="0" i="0" u="none" strike="noStrike" kern="1200" cap="none" spc="0" normalizeH="0" baseline="30000" noProof="0" dirty="0">
                  <a:ln>
                    <a:noFill/>
                  </a:ln>
                  <a:solidFill>
                    <a:srgbClr val="343437"/>
                  </a:solidFill>
                  <a:effectLst/>
                  <a:uLnTx/>
                  <a:uFillTx/>
                  <a:latin typeface="Calibri" panose="020F0502020204030204"/>
                  <a:ea typeface="MS PGothic" panose="020B0600070205080204" pitchFamily="34" charset="-128"/>
                  <a:cs typeface="Arial"/>
                </a:rPr>
                <a:t>3</a:t>
              </a:r>
              <a:endParaRPr kumimoji="0" lang="en-US" sz="10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a:p>
              <a:pPr marL="0" marR="0" lvl="0" indent="0" algn="ctr" defTabSz="457200" rtl="0" eaLnBrk="1" fontAlgn="auto" latinLnBrk="0" hangingPunct="1">
                <a:lnSpc>
                  <a:spcPct val="9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343437"/>
                </a:solidFill>
                <a:effectLst/>
                <a:uLnTx/>
                <a:uFillTx/>
                <a:latin typeface="Calibri" panose="020F0502020204030204"/>
                <a:ea typeface="MS PGothic" panose="020B0600070205080204" pitchFamily="34" charset="-128"/>
                <a:cs typeface="Arial"/>
              </a:endParaRPr>
            </a:p>
          </p:txBody>
        </p:sp>
      </p:grpSp>
      <p:cxnSp>
        <p:nvCxnSpPr>
          <p:cNvPr id="99" name="Straight Arrow Connector 98">
            <a:extLst>
              <a:ext uri="{FF2B5EF4-FFF2-40B4-BE49-F238E27FC236}">
                <a16:creationId xmlns:a16="http://schemas.microsoft.com/office/drawing/2014/main" id="{7C123289-374F-4AFB-AB64-E78077C4D9FA}"/>
              </a:ext>
            </a:extLst>
          </p:cNvPr>
          <p:cNvCxnSpPr>
            <a:cxnSpLocks/>
          </p:cNvCxnSpPr>
          <p:nvPr/>
        </p:nvCxnSpPr>
        <p:spPr>
          <a:xfrm flipH="1">
            <a:off x="5470460" y="3006842"/>
            <a:ext cx="530" cy="182880"/>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sp>
        <p:nvSpPr>
          <p:cNvPr id="105" name="Rectangle 104">
            <a:extLst>
              <a:ext uri="{FF2B5EF4-FFF2-40B4-BE49-F238E27FC236}">
                <a16:creationId xmlns:a16="http://schemas.microsoft.com/office/drawing/2014/main" id="{AC4F0038-1CD8-4793-BD49-29CE90F067D8}"/>
              </a:ext>
            </a:extLst>
          </p:cNvPr>
          <p:cNvSpPr/>
          <p:nvPr/>
        </p:nvSpPr>
        <p:spPr>
          <a:xfrm>
            <a:off x="5805376" y="3961499"/>
            <a:ext cx="319087" cy="230188"/>
          </a:xfrm>
          <a:prstGeom prst="rect">
            <a:avLst/>
          </a:prstGeom>
        </p:spPr>
        <p:txBody>
          <a:bodyPr wrap="non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No</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sp>
        <p:nvSpPr>
          <p:cNvPr id="106" name="Process 69">
            <a:extLst>
              <a:ext uri="{FF2B5EF4-FFF2-40B4-BE49-F238E27FC236}">
                <a16:creationId xmlns:a16="http://schemas.microsoft.com/office/drawing/2014/main" id="{0D608733-8F30-456D-8509-30D889B51747}"/>
              </a:ext>
            </a:extLst>
          </p:cNvPr>
          <p:cNvSpPr>
            <a:spLocks noChangeArrowheads="1"/>
          </p:cNvSpPr>
          <p:nvPr/>
        </p:nvSpPr>
        <p:spPr bwMode="auto">
          <a:xfrm>
            <a:off x="4571999" y="4418286"/>
            <a:ext cx="1439339" cy="982548"/>
          </a:xfrm>
          <a:prstGeom prst="flowChartProcess">
            <a:avLst/>
          </a:prstGeom>
          <a:solidFill>
            <a:srgbClr val="759FAB"/>
          </a:solidFill>
          <a:ln w="9525">
            <a:solidFill>
              <a:srgbClr val="FFFFFF"/>
            </a:solidFill>
            <a:miter lim="800000"/>
            <a:headEnd/>
            <a:tailEnd/>
          </a:ln>
          <a:effectLst>
            <a:outerShdw blurRad="41275" dist="25400" dir="5400000" algn="tl" rotWithShape="0">
              <a:srgbClr val="68686D">
                <a:alpha val="34998"/>
              </a:srgbClr>
            </a:outerShdw>
          </a:effectLst>
        </p:spPr>
        <p:txBody>
          <a:bodyPr anchor="t"/>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Evaluate STEM prerequisite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 B or better in Algebra 1 or a higher math course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 Math GPA </a:t>
            </a:r>
            <a:r>
              <a:rPr kumimoji="0" lang="en-US" sz="800" b="0" i="0" u="none" strike="noStrike" kern="1200" cap="none" spc="0" normalizeH="0" baseline="0" noProof="0" dirty="0">
                <a:ln>
                  <a:noFill/>
                </a:ln>
                <a:solidFill>
                  <a:srgbClr val="343437"/>
                </a:solidFill>
                <a:effectLst/>
                <a:uLnTx/>
                <a:uFillTx/>
                <a:latin typeface="Calibri" panose="020F0502020204030204" pitchFamily="34" charset="0"/>
                <a:ea typeface="MS PGothic" panose="020B0600070205080204" pitchFamily="34" charset="-128"/>
                <a:cs typeface="Arial"/>
              </a:rPr>
              <a:t>≥ </a:t>
            </a:r>
            <a:r>
              <a:rPr kumimoji="0" lang="en-US" sz="8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2.5 (out of 4.0)</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 Teacher verification of transitional college algebra prerequisite competencies</a:t>
            </a:r>
          </a:p>
        </p:txBody>
      </p:sp>
      <p:cxnSp>
        <p:nvCxnSpPr>
          <p:cNvPr id="107" name="Straight Arrow Connector 106">
            <a:extLst>
              <a:ext uri="{FF2B5EF4-FFF2-40B4-BE49-F238E27FC236}">
                <a16:creationId xmlns:a16="http://schemas.microsoft.com/office/drawing/2014/main" id="{9F28CC5D-5F0C-4E61-8226-C5DA380C4BF7}"/>
              </a:ext>
            </a:extLst>
          </p:cNvPr>
          <p:cNvCxnSpPr>
            <a:cxnSpLocks/>
          </p:cNvCxnSpPr>
          <p:nvPr/>
        </p:nvCxnSpPr>
        <p:spPr>
          <a:xfrm flipV="1">
            <a:off x="4265504" y="2899954"/>
            <a:ext cx="512064" cy="1"/>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sp>
        <p:nvSpPr>
          <p:cNvPr id="108" name="Process 69">
            <a:extLst>
              <a:ext uri="{FF2B5EF4-FFF2-40B4-BE49-F238E27FC236}">
                <a16:creationId xmlns:a16="http://schemas.microsoft.com/office/drawing/2014/main" id="{35A5CCA3-5AF8-430D-A3B9-4F5A0DE25CEA}"/>
              </a:ext>
            </a:extLst>
          </p:cNvPr>
          <p:cNvSpPr>
            <a:spLocks noChangeArrowheads="1"/>
          </p:cNvSpPr>
          <p:nvPr/>
        </p:nvSpPr>
        <p:spPr bwMode="auto">
          <a:xfrm>
            <a:off x="6576528" y="4994987"/>
            <a:ext cx="1726451" cy="913240"/>
          </a:xfrm>
          <a:prstGeom prst="flowChartProcess">
            <a:avLst/>
          </a:prstGeom>
          <a:solidFill>
            <a:schemeClr val="accent6">
              <a:lumMod val="60000"/>
              <a:lumOff val="40000"/>
            </a:schemeClr>
          </a:solidFill>
          <a:ln w="9525">
            <a:solidFill>
              <a:srgbClr val="FFFFFF"/>
            </a:solidFill>
            <a:miter lim="800000"/>
            <a:headEnd/>
            <a:tailEnd/>
          </a:ln>
          <a:effectLst>
            <a:outerShdw blurRad="41275" dist="25400" dir="5400000" algn="tl" rotWithShape="0">
              <a:srgbClr val="68686D">
                <a:alpha val="34998"/>
              </a:srgbClr>
            </a:outerShdw>
          </a:effectLst>
        </p:spPr>
        <p:txBody>
          <a:bodyPr anchor="ct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Student takes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 </a:t>
            </a:r>
            <a:r>
              <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Transition to QL/Stats </a:t>
            </a: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or </a:t>
            </a:r>
            <a:r>
              <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Transition to Tech Math, </a:t>
            </a: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depending on their pathway.</a:t>
            </a:r>
            <a:r>
              <a:rPr kumimoji="0" lang="en-US" sz="1000" b="0" i="0" u="none" strike="noStrike" kern="1200" cap="none" spc="0" normalizeH="0" baseline="30000" noProof="0" dirty="0">
                <a:ln>
                  <a:noFill/>
                </a:ln>
                <a:solidFill>
                  <a:prstClr val="black"/>
                </a:solidFill>
                <a:effectLst/>
                <a:uLnTx/>
                <a:uFillTx/>
                <a:latin typeface="Calibri" panose="020F0502020204030204"/>
                <a:ea typeface="MS PGothic" panose="020B0600070205080204" pitchFamily="34" charset="-128"/>
                <a:cs typeface="Arial"/>
              </a:rPr>
              <a:t>4</a:t>
            </a:r>
            <a:endPar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endParaRPr>
          </a:p>
        </p:txBody>
      </p:sp>
      <p:cxnSp>
        <p:nvCxnSpPr>
          <p:cNvPr id="116" name="Straight Arrow Connector 115">
            <a:extLst>
              <a:ext uri="{FF2B5EF4-FFF2-40B4-BE49-F238E27FC236}">
                <a16:creationId xmlns:a16="http://schemas.microsoft.com/office/drawing/2014/main" id="{F1485F58-E2B8-4BA6-B7FC-E03B4D1FCC30}"/>
              </a:ext>
            </a:extLst>
          </p:cNvPr>
          <p:cNvCxnSpPr>
            <a:cxnSpLocks/>
          </p:cNvCxnSpPr>
          <p:nvPr/>
        </p:nvCxnSpPr>
        <p:spPr>
          <a:xfrm flipH="1">
            <a:off x="5465238" y="5414847"/>
            <a:ext cx="530" cy="182880"/>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grpSp>
        <p:nvGrpSpPr>
          <p:cNvPr id="122" name="Group 121">
            <a:extLst>
              <a:ext uri="{FF2B5EF4-FFF2-40B4-BE49-F238E27FC236}">
                <a16:creationId xmlns:a16="http://schemas.microsoft.com/office/drawing/2014/main" id="{3C85333E-4A8F-452C-833D-9D9D4C170453}"/>
              </a:ext>
            </a:extLst>
          </p:cNvPr>
          <p:cNvGrpSpPr>
            <a:grpSpLocks/>
          </p:cNvGrpSpPr>
          <p:nvPr/>
        </p:nvGrpSpPr>
        <p:grpSpPr bwMode="auto">
          <a:xfrm>
            <a:off x="4892320" y="5603113"/>
            <a:ext cx="1150592" cy="1007412"/>
            <a:chOff x="6763061" y="3811142"/>
            <a:chExt cx="1200150" cy="1090613"/>
          </a:xfrm>
        </p:grpSpPr>
        <p:sp>
          <p:nvSpPr>
            <p:cNvPr id="123" name="Decision 51">
              <a:extLst>
                <a:ext uri="{FF2B5EF4-FFF2-40B4-BE49-F238E27FC236}">
                  <a16:creationId xmlns:a16="http://schemas.microsoft.com/office/drawing/2014/main" id="{70A3EDD9-50AA-4C8D-837E-F1BAD8B295AE}"/>
                </a:ext>
              </a:extLst>
            </p:cNvPr>
            <p:cNvSpPr>
              <a:spLocks noChangeArrowheads="1"/>
            </p:cNvSpPr>
            <p:nvPr/>
          </p:nvSpPr>
          <p:spPr bwMode="auto">
            <a:xfrm>
              <a:off x="6815117" y="3811142"/>
              <a:ext cx="1092200" cy="1090613"/>
            </a:xfrm>
            <a:prstGeom prst="flowChartDecision">
              <a:avLst/>
            </a:prstGeom>
            <a:solidFill>
              <a:schemeClr val="accent2"/>
            </a:solidFill>
            <a:ln w="9525">
              <a:solidFill>
                <a:srgbClr val="FFFFFF"/>
              </a:solidFill>
              <a:miter lim="800000"/>
              <a:headEnd/>
              <a:tailEnd/>
            </a:ln>
            <a:effectLst>
              <a:outerShdw blurRad="41275" dist="25400" dir="5400000" algn="tl" rotWithShape="0">
                <a:srgbClr val="68686D">
                  <a:alpha val="34998"/>
                </a:srgbClr>
              </a:outerShdw>
            </a:effectLst>
          </p:spPr>
          <p:txBody>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S PGothic" panose="020B0600070205080204" pitchFamily="34" charset="-128"/>
                <a:cs typeface="+mn-cs"/>
              </a:endParaRPr>
            </a:p>
          </p:txBody>
        </p:sp>
        <p:sp>
          <p:nvSpPr>
            <p:cNvPr id="124" name="TextBox 52">
              <a:extLst>
                <a:ext uri="{FF2B5EF4-FFF2-40B4-BE49-F238E27FC236}">
                  <a16:creationId xmlns:a16="http://schemas.microsoft.com/office/drawing/2014/main" id="{E3B77F51-29B1-4129-AFD4-77CDA4189617}"/>
                </a:ext>
              </a:extLst>
            </p:cNvPr>
            <p:cNvSpPr txBox="1"/>
            <p:nvPr/>
          </p:nvSpPr>
          <p:spPr bwMode="auto">
            <a:xfrm>
              <a:off x="6763061" y="4175802"/>
              <a:ext cx="1200150" cy="504791"/>
            </a:xfrm>
            <a:prstGeom prst="rect">
              <a:avLst/>
            </a:prstGeom>
            <a:noFill/>
          </p:spPr>
          <p:txBody>
            <a:bodyPr>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343437"/>
                  </a:solidFill>
                  <a:effectLst/>
                  <a:uLnTx/>
                  <a:uFillTx/>
                  <a:latin typeface="Calibri" panose="020F0502020204030204"/>
                  <a:ea typeface="MS PGothic" panose="020B0600070205080204" pitchFamily="34" charset="-128"/>
                  <a:cs typeface="Arial"/>
                </a:rPr>
                <a:t>Meets 1 or more prerequisite criteria?</a:t>
              </a:r>
            </a:p>
          </p:txBody>
        </p:sp>
      </p:grpSp>
      <p:cxnSp>
        <p:nvCxnSpPr>
          <p:cNvPr id="125" name="Straight Arrow Connector 124">
            <a:extLst>
              <a:ext uri="{FF2B5EF4-FFF2-40B4-BE49-F238E27FC236}">
                <a16:creationId xmlns:a16="http://schemas.microsoft.com/office/drawing/2014/main" id="{3C105CB8-E754-4952-8EF3-489F841987CC}"/>
              </a:ext>
            </a:extLst>
          </p:cNvPr>
          <p:cNvCxnSpPr>
            <a:cxnSpLocks/>
          </p:cNvCxnSpPr>
          <p:nvPr/>
        </p:nvCxnSpPr>
        <p:spPr>
          <a:xfrm>
            <a:off x="5729836" y="6336186"/>
            <a:ext cx="822960" cy="3175"/>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sp>
        <p:nvSpPr>
          <p:cNvPr id="127" name="Process 69">
            <a:extLst>
              <a:ext uri="{FF2B5EF4-FFF2-40B4-BE49-F238E27FC236}">
                <a16:creationId xmlns:a16="http://schemas.microsoft.com/office/drawing/2014/main" id="{F93E6B8F-3CD9-4614-89C5-35BA696DE789}"/>
              </a:ext>
            </a:extLst>
          </p:cNvPr>
          <p:cNvSpPr>
            <a:spLocks noChangeArrowheads="1"/>
          </p:cNvSpPr>
          <p:nvPr/>
        </p:nvSpPr>
        <p:spPr bwMode="auto">
          <a:xfrm>
            <a:off x="6585864" y="6096650"/>
            <a:ext cx="1673491" cy="447212"/>
          </a:xfrm>
          <a:prstGeom prst="flowChartProcess">
            <a:avLst/>
          </a:prstGeom>
          <a:solidFill>
            <a:schemeClr val="accent6">
              <a:lumMod val="60000"/>
              <a:lumOff val="40000"/>
            </a:schemeClr>
          </a:solidFill>
          <a:ln w="9525">
            <a:solidFill>
              <a:srgbClr val="FFFFFF"/>
            </a:solidFill>
            <a:miter lim="800000"/>
            <a:headEnd/>
            <a:tailEnd/>
          </a:ln>
          <a:effectLst>
            <a:outerShdw blurRad="41275" dist="25400" dir="5400000" algn="tl" rotWithShape="0">
              <a:srgbClr val="68686D">
                <a:alpha val="34998"/>
              </a:srgbClr>
            </a:outerShdw>
          </a:effectLst>
        </p:spPr>
        <p:txBody>
          <a:bodyPr anchor="ct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Student takes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 </a:t>
            </a:r>
            <a:r>
              <a:rPr kumimoji="0" lang="en-US" sz="1000" b="1"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rPr>
              <a:t>Transition to STEM</a:t>
            </a: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mn-cs"/>
              </a:rPr>
              <a:t>.</a:t>
            </a:r>
            <a:r>
              <a:rPr kumimoji="0" lang="en-US" sz="1000" b="0" i="0" u="none" strike="noStrike" kern="1200" cap="none" spc="0" normalizeH="0" baseline="30000" noProof="0" dirty="0">
                <a:ln>
                  <a:noFill/>
                </a:ln>
                <a:solidFill>
                  <a:prstClr val="black"/>
                </a:solidFill>
                <a:effectLst/>
                <a:uLnTx/>
                <a:uFillTx/>
                <a:latin typeface="Calibri" panose="020F0502020204030204" pitchFamily="34" charset="0"/>
                <a:ea typeface="MS PGothic" panose="020B0600070205080204" pitchFamily="34" charset="-128"/>
                <a:cs typeface="Arial"/>
              </a:rPr>
              <a:t>4</a:t>
            </a:r>
            <a:endParaRPr kumimoji="0" lang="en-US" sz="1000" b="0" i="0" u="none" strike="noStrike" kern="1200" cap="none" spc="0" normalizeH="0" baseline="0" noProof="0" dirty="0">
              <a:ln>
                <a:noFill/>
              </a:ln>
              <a:solidFill>
                <a:prstClr val="black"/>
              </a:solidFill>
              <a:effectLst/>
              <a:uLnTx/>
              <a:uFillTx/>
              <a:latin typeface="Calibri" panose="020F0502020204030204"/>
              <a:ea typeface="MS PGothic" panose="020B0600070205080204" pitchFamily="34" charset="-128"/>
              <a:cs typeface="+mn-cs"/>
            </a:endParaRPr>
          </a:p>
        </p:txBody>
      </p:sp>
      <p:sp>
        <p:nvSpPr>
          <p:cNvPr id="139" name="Rectangle 138">
            <a:extLst>
              <a:ext uri="{FF2B5EF4-FFF2-40B4-BE49-F238E27FC236}">
                <a16:creationId xmlns:a16="http://schemas.microsoft.com/office/drawing/2014/main" id="{3C551AD2-2DD6-43CC-9F98-CAA438B339A0}"/>
              </a:ext>
            </a:extLst>
          </p:cNvPr>
          <p:cNvSpPr/>
          <p:nvPr/>
        </p:nvSpPr>
        <p:spPr>
          <a:xfrm>
            <a:off x="6040215" y="6081392"/>
            <a:ext cx="346075" cy="231775"/>
          </a:xfrm>
          <a:prstGeom prst="rect">
            <a:avLst/>
          </a:prstGeom>
        </p:spPr>
        <p:txBody>
          <a:bodyPr wrap="squar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Yes</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sp>
        <p:nvSpPr>
          <p:cNvPr id="140" name="Rectangle 139">
            <a:extLst>
              <a:ext uri="{FF2B5EF4-FFF2-40B4-BE49-F238E27FC236}">
                <a16:creationId xmlns:a16="http://schemas.microsoft.com/office/drawing/2014/main" id="{4C795AE5-7C86-4863-B5F6-3D41D11D1C6E}"/>
              </a:ext>
            </a:extLst>
          </p:cNvPr>
          <p:cNvSpPr/>
          <p:nvPr/>
        </p:nvSpPr>
        <p:spPr>
          <a:xfrm>
            <a:off x="6017676" y="5523953"/>
            <a:ext cx="319087" cy="230188"/>
          </a:xfrm>
          <a:prstGeom prst="rect">
            <a:avLst/>
          </a:prstGeom>
        </p:spPr>
        <p:txBody>
          <a:bodyPr wrap="none">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a:rPr>
              <a:t>No</a:t>
            </a:r>
            <a:endParaRPr kumimoji="0" lang="en-US" sz="900" b="0" i="0" u="none" strike="noStrike" kern="1200" cap="none" spc="0" normalizeH="0" baseline="0" noProof="0" dirty="0">
              <a:ln>
                <a:noFill/>
              </a:ln>
              <a:solidFill>
                <a:srgbClr val="E7E6E6">
                  <a:lumMod val="25000"/>
                </a:srgbClr>
              </a:solidFill>
              <a:effectLst/>
              <a:uLnTx/>
              <a:uFillTx/>
              <a:latin typeface="Calibri" charset="0"/>
              <a:ea typeface="ＭＳ Ｐゴシック" charset="0"/>
              <a:cs typeface="Arial" charset="0"/>
            </a:endParaRPr>
          </a:p>
        </p:txBody>
      </p:sp>
      <p:sp>
        <p:nvSpPr>
          <p:cNvPr id="143" name="TextBox 142">
            <a:extLst>
              <a:ext uri="{FF2B5EF4-FFF2-40B4-BE49-F238E27FC236}">
                <a16:creationId xmlns:a16="http://schemas.microsoft.com/office/drawing/2014/main" id="{12287EF4-13A0-4D9C-B5B2-6F330EA7034A}"/>
              </a:ext>
            </a:extLst>
          </p:cNvPr>
          <p:cNvSpPr txBox="1"/>
          <p:nvPr/>
        </p:nvSpPr>
        <p:spPr>
          <a:xfrm>
            <a:off x="6518118" y="1895036"/>
            <a:ext cx="1773908" cy="31393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30000" noProof="0" dirty="0">
                <a:ln>
                  <a:noFill/>
                </a:ln>
                <a:solidFill>
                  <a:prstClr val="black"/>
                </a:solidFill>
                <a:effectLst/>
                <a:uLnTx/>
                <a:uFillTx/>
                <a:latin typeface="Calibri" panose="020F0502020204030204"/>
                <a:ea typeface="+mn-ea"/>
                <a:cs typeface="+mn-cs"/>
              </a:rPr>
              <a:t>1</a:t>
            </a:r>
            <a:r>
              <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rPr>
              <a:t>School districts may adjust senior math placement based on end-of-junior year information such as grades, standardized test scores, etc.</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30000" noProof="0" dirty="0">
                <a:ln>
                  <a:noFill/>
                </a:ln>
                <a:solidFill>
                  <a:prstClr val="black"/>
                </a:solidFill>
                <a:effectLst/>
                <a:uLnTx/>
                <a:uFillTx/>
                <a:latin typeface="Calibri" panose="020F0502020204030204"/>
                <a:ea typeface="+mn-ea"/>
                <a:cs typeface="+mn-cs"/>
              </a:rPr>
              <a:t>2</a:t>
            </a:r>
            <a:r>
              <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rPr>
              <a:t>Seniors who want to take TM but have not completed the state math requirement are required to be concurrently enrolled in a course that will meet the state graduation requirement.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30000" noProof="0" dirty="0">
                <a:ln>
                  <a:noFill/>
                </a:ln>
                <a:solidFill>
                  <a:prstClr val="black"/>
                </a:solidFill>
                <a:effectLst/>
                <a:uLnTx/>
                <a:uFillTx/>
                <a:latin typeface="Calibri" panose="020F0502020204030204"/>
                <a:ea typeface="+mn-ea"/>
                <a:cs typeface="+mn-cs"/>
              </a:rPr>
              <a:t>3</a:t>
            </a:r>
            <a:r>
              <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rPr>
              <a:t>Seniors should use the QL/Stats pathway if they have not selected a pathway.</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30000" noProof="0" dirty="0">
                <a:ln>
                  <a:noFill/>
                </a:ln>
                <a:solidFill>
                  <a:prstClr val="black"/>
                </a:solidFill>
                <a:effectLst/>
                <a:uLnTx/>
                <a:uFillTx/>
                <a:latin typeface="Calibri" panose="020F0502020204030204"/>
                <a:ea typeface="+mn-ea"/>
                <a:cs typeface="+mn-cs"/>
              </a:rPr>
              <a:t>4</a:t>
            </a:r>
            <a:r>
              <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rPr>
              <a:t>Local policies may require students with PSAT/SAT of 300 or below to take a senior course other than TM.</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46" name="Straight Arrow Connector 145">
            <a:extLst>
              <a:ext uri="{FF2B5EF4-FFF2-40B4-BE49-F238E27FC236}">
                <a16:creationId xmlns:a16="http://schemas.microsoft.com/office/drawing/2014/main" id="{C22CE952-1D7C-4B95-BC88-44E0C17BE2C8}"/>
              </a:ext>
            </a:extLst>
          </p:cNvPr>
          <p:cNvCxnSpPr>
            <a:cxnSpLocks/>
          </p:cNvCxnSpPr>
          <p:nvPr/>
        </p:nvCxnSpPr>
        <p:spPr>
          <a:xfrm flipV="1">
            <a:off x="5647152" y="5770344"/>
            <a:ext cx="914400" cy="1"/>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grpSp>
        <p:nvGrpSpPr>
          <p:cNvPr id="153" name="Group 152">
            <a:extLst>
              <a:ext uri="{FF2B5EF4-FFF2-40B4-BE49-F238E27FC236}">
                <a16:creationId xmlns:a16="http://schemas.microsoft.com/office/drawing/2014/main" id="{16655680-FF94-4CBD-9EB0-F76F6A741900}"/>
              </a:ext>
            </a:extLst>
          </p:cNvPr>
          <p:cNvGrpSpPr/>
          <p:nvPr/>
        </p:nvGrpSpPr>
        <p:grpSpPr>
          <a:xfrm>
            <a:off x="5821017" y="3916164"/>
            <a:ext cx="723404" cy="1274524"/>
            <a:chOff x="5821017" y="3916164"/>
            <a:chExt cx="723404" cy="1274524"/>
          </a:xfrm>
        </p:grpSpPr>
        <p:cxnSp>
          <p:nvCxnSpPr>
            <p:cNvPr id="148" name="Straight Arrow Connector 147">
              <a:extLst>
                <a:ext uri="{FF2B5EF4-FFF2-40B4-BE49-F238E27FC236}">
                  <a16:creationId xmlns:a16="http://schemas.microsoft.com/office/drawing/2014/main" id="{303DFF5F-B13F-4B06-97B7-FF26936B1286}"/>
                </a:ext>
              </a:extLst>
            </p:cNvPr>
            <p:cNvCxnSpPr>
              <a:cxnSpLocks/>
            </p:cNvCxnSpPr>
            <p:nvPr/>
          </p:nvCxnSpPr>
          <p:spPr>
            <a:xfrm>
              <a:off x="5827729" y="3916164"/>
              <a:ext cx="0" cy="365760"/>
            </a:xfrm>
            <a:prstGeom prst="straightConnector1">
              <a:avLst/>
            </a:prstGeom>
            <a:ln w="12700" cap="flat" cmpd="sng">
              <a:solidFill>
                <a:schemeClr val="bg2">
                  <a:lumMod val="50000"/>
                </a:schemeClr>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49" name="Straight Arrow Connector 148">
              <a:extLst>
                <a:ext uri="{FF2B5EF4-FFF2-40B4-BE49-F238E27FC236}">
                  <a16:creationId xmlns:a16="http://schemas.microsoft.com/office/drawing/2014/main" id="{EDAD15FB-3413-4D97-9F7B-4EB85EA775B4}"/>
                </a:ext>
              </a:extLst>
            </p:cNvPr>
            <p:cNvCxnSpPr>
              <a:cxnSpLocks/>
            </p:cNvCxnSpPr>
            <p:nvPr/>
          </p:nvCxnSpPr>
          <p:spPr>
            <a:xfrm rot="5400000">
              <a:off x="6003897" y="4094691"/>
              <a:ext cx="0" cy="365760"/>
            </a:xfrm>
            <a:prstGeom prst="straightConnector1">
              <a:avLst/>
            </a:prstGeom>
            <a:ln w="12700" cap="flat" cmpd="sng">
              <a:solidFill>
                <a:schemeClr val="bg2">
                  <a:lumMod val="50000"/>
                </a:schemeClr>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51" name="Straight Arrow Connector 150">
              <a:extLst>
                <a:ext uri="{FF2B5EF4-FFF2-40B4-BE49-F238E27FC236}">
                  <a16:creationId xmlns:a16="http://schemas.microsoft.com/office/drawing/2014/main" id="{A29A8035-16DE-4A7C-ACA0-C0B29A1E98E3}"/>
                </a:ext>
              </a:extLst>
            </p:cNvPr>
            <p:cNvCxnSpPr>
              <a:cxnSpLocks/>
            </p:cNvCxnSpPr>
            <p:nvPr/>
          </p:nvCxnSpPr>
          <p:spPr>
            <a:xfrm>
              <a:off x="6186777" y="4276288"/>
              <a:ext cx="0" cy="914400"/>
            </a:xfrm>
            <a:prstGeom prst="straightConnector1">
              <a:avLst/>
            </a:prstGeom>
            <a:ln w="12700" cap="flat" cmpd="sng">
              <a:solidFill>
                <a:schemeClr val="bg2">
                  <a:lumMod val="50000"/>
                </a:schemeClr>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52" name="Straight Arrow Connector 151">
              <a:extLst>
                <a:ext uri="{FF2B5EF4-FFF2-40B4-BE49-F238E27FC236}">
                  <a16:creationId xmlns:a16="http://schemas.microsoft.com/office/drawing/2014/main" id="{1503898E-A307-4522-82CD-AE73B9895A84}"/>
                </a:ext>
              </a:extLst>
            </p:cNvPr>
            <p:cNvCxnSpPr>
              <a:cxnSpLocks/>
            </p:cNvCxnSpPr>
            <p:nvPr/>
          </p:nvCxnSpPr>
          <p:spPr>
            <a:xfrm>
              <a:off x="6178661" y="5182970"/>
              <a:ext cx="365760" cy="3175"/>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grpSp>
      <p:cxnSp>
        <p:nvCxnSpPr>
          <p:cNvPr id="157" name="Straight Arrow Connector 156">
            <a:extLst>
              <a:ext uri="{FF2B5EF4-FFF2-40B4-BE49-F238E27FC236}">
                <a16:creationId xmlns:a16="http://schemas.microsoft.com/office/drawing/2014/main" id="{85D61E51-0850-4D7C-ADDB-684981699049}"/>
              </a:ext>
            </a:extLst>
          </p:cNvPr>
          <p:cNvCxnSpPr>
            <a:cxnSpLocks/>
          </p:cNvCxnSpPr>
          <p:nvPr/>
        </p:nvCxnSpPr>
        <p:spPr>
          <a:xfrm>
            <a:off x="5166962" y="3984651"/>
            <a:ext cx="0" cy="438912"/>
          </a:xfrm>
          <a:prstGeom prst="straightConnector1">
            <a:avLst/>
          </a:prstGeom>
          <a:ln w="12700" cap="flat" cmpd="sng">
            <a:solidFill>
              <a:schemeClr val="bg2">
                <a:lumMod val="50000"/>
              </a:schemeClr>
            </a:solidFill>
            <a:headEnd type="none"/>
            <a:tailEnd type="triangle"/>
          </a:ln>
        </p:spPr>
        <p:style>
          <a:lnRef idx="1">
            <a:schemeClr val="dk1"/>
          </a:lnRef>
          <a:fillRef idx="0">
            <a:schemeClr val="dk1"/>
          </a:fillRef>
          <a:effectRef idx="0">
            <a:schemeClr val="dk1"/>
          </a:effectRef>
          <a:fontRef idx="minor">
            <a:schemeClr val="tx1"/>
          </a:fontRef>
        </p:style>
      </p:cxnSp>
      <p:sp>
        <p:nvSpPr>
          <p:cNvPr id="69" name="Oval 68">
            <a:extLst>
              <a:ext uri="{FF2B5EF4-FFF2-40B4-BE49-F238E27FC236}">
                <a16:creationId xmlns:a16="http://schemas.microsoft.com/office/drawing/2014/main" id="{06D82DF5-2EC5-4991-A544-59B7511F13CC}"/>
              </a:ext>
            </a:extLst>
          </p:cNvPr>
          <p:cNvSpPr/>
          <p:nvPr/>
        </p:nvSpPr>
        <p:spPr>
          <a:xfrm>
            <a:off x="539931" y="1966628"/>
            <a:ext cx="8456023" cy="467843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TextBox 69">
            <a:extLst>
              <a:ext uri="{FF2B5EF4-FFF2-40B4-BE49-F238E27FC236}">
                <a16:creationId xmlns:a16="http://schemas.microsoft.com/office/drawing/2014/main" id="{66BFB4BA-37E4-4CA3-8197-4C67E553C51B}"/>
              </a:ext>
            </a:extLst>
          </p:cNvPr>
          <p:cNvSpPr txBox="1"/>
          <p:nvPr/>
        </p:nvSpPr>
        <p:spPr>
          <a:xfrm>
            <a:off x="4773319" y="55458"/>
            <a:ext cx="3830750" cy="584775"/>
          </a:xfrm>
          <a:prstGeom prst="rect">
            <a:avLst/>
          </a:prstGeom>
          <a:solidFill>
            <a:srgbClr val="FF0000"/>
          </a:solidFill>
        </p:spPr>
        <p:txBody>
          <a:bodyPr wrap="square" rtlCol="0">
            <a:spAutoFit/>
          </a:bodyPr>
          <a:lstStyle/>
          <a:p>
            <a:r>
              <a:rPr lang="en-US" sz="1600" dirty="0"/>
              <a:t>Case 4: Student has 3 years of math but does not place college ready.</a:t>
            </a:r>
          </a:p>
        </p:txBody>
      </p:sp>
    </p:spTree>
    <p:extLst>
      <p:ext uri="{BB962C8B-B14F-4D97-AF65-F5344CB8AC3E}">
        <p14:creationId xmlns:p14="http://schemas.microsoft.com/office/powerpoint/2010/main" val="3193721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7970" y="1571988"/>
            <a:ext cx="8176437" cy="4260897"/>
          </a:xfrm>
        </p:spPr>
        <p:txBody>
          <a:bodyPr>
            <a:normAutofit fontScale="77500" lnSpcReduction="20000"/>
          </a:bodyPr>
          <a:lstStyle/>
          <a:p>
            <a:pPr marL="0" indent="0">
              <a:buClr>
                <a:schemeClr val="tx1"/>
              </a:buClr>
              <a:buNone/>
            </a:pPr>
            <a:r>
              <a:rPr lang="en-US" sz="2000" dirty="0">
                <a:latin typeface="Open Sans" panose="020B0606030504020204" pitchFamily="34" charset="0"/>
                <a:ea typeface="Open Sans" panose="020B0606030504020204" pitchFamily="34" charset="0"/>
                <a:cs typeface="Open Sans" panose="020B0606030504020204" pitchFamily="34" charset="0"/>
              </a:rPr>
              <a:t>TM has tremendous potential to…</a:t>
            </a:r>
          </a:p>
          <a:p>
            <a:pPr>
              <a:buClr>
                <a:schemeClr val="tx1"/>
              </a:buClr>
            </a:pPr>
            <a:r>
              <a:rPr lang="en-US" sz="1900" dirty="0">
                <a:latin typeface="Open Sans" panose="020B0606030504020204" pitchFamily="34" charset="0"/>
                <a:ea typeface="Open Sans" panose="020B0606030504020204" pitchFamily="34" charset="0"/>
                <a:cs typeface="Open Sans" panose="020B0606030504020204" pitchFamily="34" charset="0"/>
              </a:rPr>
              <a:t>reduce remediation rates</a:t>
            </a:r>
          </a:p>
          <a:p>
            <a:pPr>
              <a:buClr>
                <a:schemeClr val="tx1"/>
              </a:buClr>
            </a:pPr>
            <a:r>
              <a:rPr lang="en-US" sz="1900" dirty="0">
                <a:latin typeface="Open Sans" panose="020B0606030504020204" pitchFamily="34" charset="0"/>
                <a:ea typeface="Open Sans" panose="020B0606030504020204" pitchFamily="34" charset="0"/>
                <a:cs typeface="Open Sans" panose="020B0606030504020204" pitchFamily="34" charset="0"/>
              </a:rPr>
              <a:t>help students complete a degree or certificate</a:t>
            </a:r>
          </a:p>
          <a:p>
            <a:pPr>
              <a:buClr>
                <a:schemeClr val="tx1"/>
              </a:buClr>
            </a:pPr>
            <a:r>
              <a:rPr lang="en-US" sz="1900" dirty="0">
                <a:latin typeface="Open Sans" panose="020B0606030504020204" pitchFamily="34" charset="0"/>
                <a:ea typeface="Open Sans" panose="020B0606030504020204" pitchFamily="34" charset="0"/>
                <a:cs typeface="Open Sans" panose="020B0606030504020204" pitchFamily="34" charset="0"/>
              </a:rPr>
              <a:t>have higher earning potential and possibly a better quality of life</a:t>
            </a:r>
          </a:p>
          <a:p>
            <a:pPr marL="0" indent="0">
              <a:buClr>
                <a:schemeClr val="tx1"/>
              </a:buClr>
              <a:buNone/>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0" indent="0">
              <a:buClr>
                <a:schemeClr val="tx1"/>
              </a:buClr>
              <a:buNone/>
            </a:pPr>
            <a:r>
              <a:rPr lang="en-US" sz="2000" dirty="0">
                <a:latin typeface="Open Sans" panose="020B0606030504020204" pitchFamily="34" charset="0"/>
                <a:ea typeface="Open Sans" panose="020B0606030504020204" pitchFamily="34" charset="0"/>
                <a:cs typeface="Open Sans" panose="020B0606030504020204" pitchFamily="34" charset="0"/>
              </a:rPr>
              <a:t>But, it only works if the classes have the right students in them.</a:t>
            </a:r>
          </a:p>
          <a:p>
            <a:pPr marL="0" indent="0">
              <a:buClr>
                <a:schemeClr val="tx1"/>
              </a:buClr>
              <a:buNone/>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0" indent="0">
              <a:buClr>
                <a:schemeClr val="tx1"/>
              </a:buClr>
              <a:buNone/>
            </a:pPr>
            <a:r>
              <a:rPr lang="en-US" sz="1900" b="1" dirty="0">
                <a:latin typeface="Open Sans" panose="020B0606030504020204" pitchFamily="34" charset="0"/>
                <a:ea typeface="Open Sans" panose="020B0606030504020204" pitchFamily="34" charset="0"/>
                <a:cs typeface="Open Sans" panose="020B0606030504020204" pitchFamily="34" charset="0"/>
              </a:rPr>
              <a:t>Topics for today:</a:t>
            </a:r>
          </a:p>
          <a:p>
            <a:pPr marL="754380" lvl="2" indent="-342900">
              <a:lnSpc>
                <a:spcPct val="120000"/>
              </a:lnSpc>
              <a:spcBef>
                <a:spcPts val="0"/>
              </a:spcBef>
            </a:pPr>
            <a:r>
              <a:rPr lang="en-US" sz="1800" dirty="0">
                <a:latin typeface="Open Sans" panose="020B0606030504020204" pitchFamily="34" charset="0"/>
                <a:ea typeface="Open Sans" panose="020B0606030504020204" pitchFamily="34" charset="0"/>
                <a:cs typeface="Open Sans" panose="020B0606030504020204" pitchFamily="34" charset="0"/>
              </a:rPr>
              <a:t>Audience for TM</a:t>
            </a:r>
          </a:p>
          <a:p>
            <a:pPr marL="754380" lvl="2" indent="-342900">
              <a:lnSpc>
                <a:spcPct val="120000"/>
              </a:lnSpc>
              <a:spcBef>
                <a:spcPts val="0"/>
              </a:spcBef>
            </a:pPr>
            <a:r>
              <a:rPr lang="en-US" sz="1800" dirty="0">
                <a:latin typeface="Open Sans" panose="020B0606030504020204" pitchFamily="34" charset="0"/>
                <a:ea typeface="Open Sans" panose="020B0606030504020204" pitchFamily="34" charset="0"/>
                <a:cs typeface="Open Sans" panose="020B0606030504020204" pitchFamily="34" charset="0"/>
              </a:rPr>
              <a:t>Placement</a:t>
            </a:r>
          </a:p>
          <a:p>
            <a:pPr marL="754380" lvl="2" indent="-342900">
              <a:lnSpc>
                <a:spcPct val="120000"/>
              </a:lnSpc>
              <a:spcBef>
                <a:spcPts val="0"/>
              </a:spcBef>
            </a:pPr>
            <a:r>
              <a:rPr lang="en-US" sz="1800" dirty="0">
                <a:latin typeface="Open Sans" panose="020B0606030504020204" pitchFamily="34" charset="0"/>
                <a:ea typeface="Open Sans" panose="020B0606030504020204" pitchFamily="34" charset="0"/>
                <a:cs typeface="Open Sans" panose="020B0606030504020204" pitchFamily="34" charset="0"/>
              </a:rPr>
              <a:t>Common majors</a:t>
            </a:r>
          </a:p>
          <a:p>
            <a:pPr marL="754380" lvl="2" indent="-342900">
              <a:lnSpc>
                <a:spcPct val="120000"/>
              </a:lnSpc>
              <a:spcBef>
                <a:spcPts val="0"/>
              </a:spcBef>
            </a:pPr>
            <a:r>
              <a:rPr lang="en-US" sz="1800" dirty="0">
                <a:latin typeface="Open Sans" panose="020B0606030504020204" pitchFamily="34" charset="0"/>
                <a:ea typeface="Open Sans" panose="020B0606030504020204" pitchFamily="34" charset="0"/>
                <a:cs typeface="Open Sans" panose="020B0606030504020204" pitchFamily="34" charset="0"/>
              </a:rPr>
              <a:t>Graduation</a:t>
            </a:r>
          </a:p>
          <a:p>
            <a:pPr marL="754380" lvl="2" indent="-342900">
              <a:lnSpc>
                <a:spcPct val="120000"/>
              </a:lnSpc>
              <a:spcBef>
                <a:spcPts val="0"/>
              </a:spcBef>
            </a:pPr>
            <a:r>
              <a:rPr lang="en-US" sz="1800" dirty="0">
                <a:latin typeface="Open Sans" panose="020B0606030504020204" pitchFamily="34" charset="0"/>
                <a:ea typeface="Open Sans" panose="020B0606030504020204" pitchFamily="34" charset="0"/>
                <a:cs typeface="Open Sans" panose="020B0606030504020204" pitchFamily="34" charset="0"/>
              </a:rPr>
              <a:t>NCAA</a:t>
            </a:r>
          </a:p>
          <a:p>
            <a:pPr marL="574675" lvl="2" indent="-574675">
              <a:spcAft>
                <a:spcPts val="900"/>
              </a:spcAft>
              <a:buNone/>
            </a:pPr>
            <a:endParaRPr lang="en-US" sz="1650" dirty="0">
              <a:latin typeface="Open Sans" panose="020B0606030504020204" pitchFamily="34" charset="0"/>
              <a:ea typeface="Open Sans" panose="020B0606030504020204" pitchFamily="34" charset="0"/>
              <a:cs typeface="Open Sans" panose="020B0606030504020204" pitchFamily="34" charset="0"/>
            </a:endParaRPr>
          </a:p>
          <a:p>
            <a:pPr marL="574675" lvl="2" indent="-574675">
              <a:spcAft>
                <a:spcPts val="900"/>
              </a:spcAft>
              <a:buNone/>
            </a:pPr>
            <a:r>
              <a:rPr lang="en-US" sz="1650" dirty="0">
                <a:latin typeface="Open Sans" panose="020B0606030504020204" pitchFamily="34" charset="0"/>
                <a:ea typeface="Open Sans" panose="020B0606030504020204" pitchFamily="34" charset="0"/>
                <a:cs typeface="Open Sans" panose="020B0606030504020204" pitchFamily="34" charset="0"/>
              </a:rPr>
              <a:t>NOTE: This webinar serves as part 2 of a two-part PD webinar series for high school counselors. </a:t>
            </a:r>
          </a:p>
          <a:p>
            <a:pPr marL="574675" lvl="2" indent="-574675">
              <a:spcAft>
                <a:spcPts val="900"/>
              </a:spcAft>
              <a:buNone/>
            </a:pPr>
            <a:endParaRPr lang="en-US" sz="1650" dirty="0">
              <a:latin typeface="Open Sans" panose="020B0606030504020204" pitchFamily="34" charset="0"/>
              <a:ea typeface="Open Sans" panose="020B0606030504020204" pitchFamily="34" charset="0"/>
              <a:cs typeface="Open Sans" panose="020B0606030504020204" pitchFamily="34" charset="0"/>
            </a:endParaRPr>
          </a:p>
          <a:p>
            <a:pPr marL="574675" lvl="2" indent="-574675">
              <a:spcAft>
                <a:spcPts val="900"/>
              </a:spcAft>
              <a:buNone/>
            </a:pPr>
            <a:r>
              <a:rPr lang="en-US" sz="1650" dirty="0">
                <a:latin typeface="Open Sans" panose="020B0606030504020204" pitchFamily="34" charset="0"/>
                <a:ea typeface="Open Sans" panose="020B0606030504020204" pitchFamily="34" charset="0"/>
                <a:cs typeface="Open Sans" panose="020B0606030504020204" pitchFamily="34" charset="0"/>
              </a:rPr>
              <a:t>Recording and slides will be sent out this week and posted to new website.</a:t>
            </a:r>
          </a:p>
          <a:p>
            <a:pPr marL="0" indent="0">
              <a:buClr>
                <a:schemeClr val="tx1"/>
              </a:buClr>
              <a:buNone/>
            </a:pPr>
            <a:endParaRPr lang="en-US"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p:cNvSpPr>
            <a:spLocks noGrp="1"/>
          </p:cNvSpPr>
          <p:nvPr>
            <p:ph type="title"/>
          </p:nvPr>
        </p:nvSpPr>
        <p:spPr>
          <a:xfrm>
            <a:off x="286734" y="558839"/>
            <a:ext cx="8424820" cy="919640"/>
          </a:xfrm>
        </p:spPr>
        <p:txBody>
          <a:bodyPr>
            <a:noAutofit/>
          </a:bodyPr>
          <a:lstStyle/>
          <a:p>
            <a:r>
              <a:rPr lang="en-US" sz="2800" b="1" spc="70" dirty="0">
                <a:solidFill>
                  <a:schemeClr val="accent1">
                    <a:lumMod val="75000"/>
                  </a:schemeClr>
                </a:solidFill>
                <a:latin typeface="Open Sans" panose="020B0606030504020204" pitchFamily="34" charset="0"/>
              </a:rPr>
              <a:t>Why are you here?</a:t>
            </a:r>
          </a:p>
        </p:txBody>
      </p:sp>
      <p:pic>
        <p:nvPicPr>
          <p:cNvPr id="4" name="Picture 3">
            <a:extLst>
              <a:ext uri="{FF2B5EF4-FFF2-40B4-BE49-F238E27FC236}">
                <a16:creationId xmlns:a16="http://schemas.microsoft.com/office/drawing/2014/main" id="{4AE0CA34-D09F-4F5E-8B7F-BEEE69E749F6}"/>
              </a:ext>
            </a:extLst>
          </p:cNvPr>
          <p:cNvPicPr>
            <a:picLocks noChangeAspect="1"/>
          </p:cNvPicPr>
          <p:nvPr/>
        </p:nvPicPr>
        <p:blipFill>
          <a:blip r:embed="rId3"/>
          <a:stretch>
            <a:fillRect/>
          </a:stretch>
        </p:blipFill>
        <p:spPr>
          <a:xfrm>
            <a:off x="0" y="0"/>
            <a:ext cx="9144000" cy="345989"/>
          </a:xfrm>
          <a:prstGeom prst="rect">
            <a:avLst/>
          </a:prstGeom>
          <a:effectLst>
            <a:outerShdw blurRad="419100" dist="38100" dir="5400000" sx="122000" sy="122000" algn="t" rotWithShape="0">
              <a:prstClr val="black">
                <a:alpha val="40000"/>
              </a:prstClr>
            </a:outerShdw>
          </a:effectLst>
        </p:spPr>
      </p:pic>
      <p:pic>
        <p:nvPicPr>
          <p:cNvPr id="5" name="Picture 4">
            <a:extLst>
              <a:ext uri="{FF2B5EF4-FFF2-40B4-BE49-F238E27FC236}">
                <a16:creationId xmlns:a16="http://schemas.microsoft.com/office/drawing/2014/main" id="{4C0D2C84-74BE-49F4-8087-F322C5EE02E4}"/>
              </a:ext>
            </a:extLst>
          </p:cNvPr>
          <p:cNvPicPr>
            <a:picLocks noChangeAspect="1"/>
          </p:cNvPicPr>
          <p:nvPr/>
        </p:nvPicPr>
        <p:blipFill>
          <a:blip r:embed="rId3"/>
          <a:stretch>
            <a:fillRect/>
          </a:stretch>
        </p:blipFill>
        <p:spPr>
          <a:xfrm>
            <a:off x="0" y="6634976"/>
            <a:ext cx="9144000" cy="223024"/>
          </a:xfrm>
          <a:prstGeom prst="rect">
            <a:avLst/>
          </a:prstGeom>
          <a:effectLst>
            <a:outerShdw blurRad="355600" dist="38100" dir="15660000" sx="107000" sy="107000" algn="t" rotWithShape="0">
              <a:prstClr val="black">
                <a:alpha val="40000"/>
              </a:prstClr>
            </a:outerShdw>
          </a:effectLst>
        </p:spPr>
      </p:pic>
    </p:spTree>
    <p:extLst>
      <p:ext uri="{BB962C8B-B14F-4D97-AF65-F5344CB8AC3E}">
        <p14:creationId xmlns:p14="http://schemas.microsoft.com/office/powerpoint/2010/main" val="1280017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7970" y="1571988"/>
            <a:ext cx="8424820" cy="4260897"/>
          </a:xfrm>
        </p:spPr>
        <p:txBody>
          <a:bodyPr>
            <a:normAutofit fontScale="77500" lnSpcReduction="20000"/>
          </a:bodyPr>
          <a:lstStyle/>
          <a:p>
            <a:pPr marL="0" indent="0">
              <a:buClr>
                <a:schemeClr val="tx1"/>
              </a:buClr>
              <a:buNone/>
            </a:pPr>
            <a:r>
              <a:rPr lang="en-US" sz="2000" dirty="0">
                <a:latin typeface="Open Sans" panose="020B0606030504020204" pitchFamily="34" charset="0"/>
                <a:ea typeface="Open Sans" panose="020B0606030504020204" pitchFamily="34" charset="0"/>
                <a:cs typeface="Open Sans" panose="020B0606030504020204" pitchFamily="34" charset="0"/>
              </a:rPr>
              <a:t>Placement guidelines for juniors are state policy and NOT optional.</a:t>
            </a:r>
          </a:p>
          <a:p>
            <a:pPr marL="0" indent="0">
              <a:buClr>
                <a:schemeClr val="tx1"/>
              </a:buClr>
              <a:buNone/>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0" indent="0">
              <a:buClr>
                <a:schemeClr val="tx1"/>
              </a:buClr>
              <a:buNone/>
            </a:pPr>
            <a:r>
              <a:rPr lang="en-US" sz="2000" dirty="0">
                <a:latin typeface="Open Sans" panose="020B0606030504020204" pitchFamily="34" charset="0"/>
                <a:ea typeface="Open Sans" panose="020B0606030504020204" pitchFamily="34" charset="0"/>
                <a:cs typeface="Open Sans" panose="020B0606030504020204" pitchFamily="34" charset="0"/>
              </a:rPr>
              <a:t>Placement done after first semester of junior year; can be refined in spring.</a:t>
            </a:r>
          </a:p>
          <a:p>
            <a:pPr marL="0" indent="0">
              <a:buClr>
                <a:schemeClr val="tx1"/>
              </a:buClr>
              <a:buNone/>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0" indent="0">
              <a:buClr>
                <a:schemeClr val="tx1"/>
              </a:buClr>
              <a:buNone/>
            </a:pPr>
            <a:r>
              <a:rPr lang="en-US" sz="2000" dirty="0">
                <a:latin typeface="Open Sans" panose="020B0606030504020204" pitchFamily="34" charset="0"/>
                <a:ea typeface="Open Sans" panose="020B0606030504020204" pitchFamily="34" charset="0"/>
                <a:cs typeface="Open Sans" panose="020B0606030504020204" pitchFamily="34" charset="0"/>
              </a:rPr>
              <a:t>Students should be placed into the highest course for which they can be successful.</a:t>
            </a:r>
          </a:p>
          <a:p>
            <a:pPr marL="0" indent="0">
              <a:buClr>
                <a:schemeClr val="tx1"/>
              </a:buClr>
              <a:buNone/>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0" indent="0">
              <a:buClr>
                <a:schemeClr val="tx1"/>
              </a:buClr>
              <a:buNone/>
            </a:pPr>
            <a:r>
              <a:rPr lang="en-US" sz="2000" dirty="0">
                <a:latin typeface="Open Sans" panose="020B0606030504020204" pitchFamily="34" charset="0"/>
                <a:ea typeface="Open Sans" panose="020B0606030504020204" pitchFamily="34" charset="0"/>
                <a:cs typeface="Open Sans" panose="020B0606030504020204" pitchFamily="34" charset="0"/>
              </a:rPr>
              <a:t>Many students can pick their major from its math requirements. Use this tool to guide students. </a:t>
            </a:r>
          </a:p>
          <a:p>
            <a:pPr marL="0" indent="0">
              <a:buClr>
                <a:schemeClr val="tx1"/>
              </a:buClr>
              <a:buNone/>
            </a:pPr>
            <a:r>
              <a:rPr lang="en-US" sz="2000" dirty="0">
                <a:latin typeface="Open Sans" panose="020B0606030504020204" pitchFamily="34" charset="0"/>
                <a:ea typeface="Open Sans" panose="020B0606030504020204" pitchFamily="34" charset="0"/>
                <a:cs typeface="Open Sans" panose="020B0606030504020204" pitchFamily="34" charset="0"/>
              </a:rPr>
              <a:t>	</a:t>
            </a:r>
            <a:r>
              <a:rPr lang="en-US" sz="2000" b="1" dirty="0">
                <a:solidFill>
                  <a:srgbClr val="FF0000"/>
                </a:solidFill>
                <a:latin typeface="Open Sans" panose="020B0606030504020204" pitchFamily="34" charset="0"/>
                <a:ea typeface="Open Sans" panose="020B0606030504020204" pitchFamily="34" charset="0"/>
                <a:cs typeface="Open Sans" panose="020B0606030504020204" pitchFamily="34" charset="0"/>
              </a:rPr>
              <a:t>When in doubt, use the QL pathway (default by law).</a:t>
            </a:r>
          </a:p>
          <a:p>
            <a:pPr marL="0" indent="0">
              <a:buClr>
                <a:schemeClr val="tx1"/>
              </a:buClr>
              <a:buNone/>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0" indent="0">
              <a:buClr>
                <a:schemeClr val="tx1"/>
              </a:buClr>
              <a:buNone/>
            </a:pPr>
            <a:r>
              <a:rPr lang="en-US" sz="2100" dirty="0">
                <a:latin typeface="Open Sans" panose="020B0606030504020204" pitchFamily="34" charset="0"/>
                <a:ea typeface="Open Sans" panose="020B0606030504020204" pitchFamily="34" charset="0"/>
                <a:cs typeface="Open Sans" panose="020B0606030504020204" pitchFamily="34" charset="0"/>
              </a:rPr>
              <a:t>PWR TM does </a:t>
            </a:r>
            <a:r>
              <a:rPr lang="en-US" sz="2100" u="sng" dirty="0">
                <a:latin typeface="Open Sans" panose="020B0606030504020204" pitchFamily="34" charset="0"/>
                <a:ea typeface="Open Sans" panose="020B0606030504020204" pitchFamily="34" charset="0"/>
                <a:cs typeface="Open Sans" panose="020B0606030504020204" pitchFamily="34" charset="0"/>
              </a:rPr>
              <a:t>not</a:t>
            </a:r>
            <a:r>
              <a:rPr lang="en-US" sz="2100" dirty="0">
                <a:latin typeface="Open Sans" panose="020B0606030504020204" pitchFamily="34" charset="0"/>
                <a:ea typeface="Open Sans" panose="020B0606030504020204" pitchFamily="34" charset="0"/>
                <a:cs typeface="Open Sans" panose="020B0606030504020204" pitchFamily="34" charset="0"/>
              </a:rPr>
              <a:t> meet the 3</a:t>
            </a:r>
            <a:r>
              <a:rPr lang="en-US" sz="2100" baseline="30000" dirty="0">
                <a:latin typeface="Open Sans" panose="020B0606030504020204" pitchFamily="34" charset="0"/>
                <a:ea typeface="Open Sans" panose="020B0606030504020204" pitchFamily="34" charset="0"/>
                <a:cs typeface="Open Sans" panose="020B0606030504020204" pitchFamily="34" charset="0"/>
              </a:rPr>
              <a:t>rd</a:t>
            </a:r>
            <a:r>
              <a:rPr lang="en-US" sz="2100" dirty="0">
                <a:latin typeface="Open Sans" panose="020B0606030504020204" pitchFamily="34" charset="0"/>
                <a:ea typeface="Open Sans" panose="020B0606030504020204" pitchFamily="34" charset="0"/>
                <a:cs typeface="Open Sans" panose="020B0606030504020204" pitchFamily="34" charset="0"/>
              </a:rPr>
              <a:t> year state graduation requirement.</a:t>
            </a:r>
          </a:p>
          <a:p>
            <a:pPr marL="0" indent="0">
              <a:buClr>
                <a:schemeClr val="tx1"/>
              </a:buClr>
              <a:buNone/>
            </a:pPr>
            <a:endParaRPr lang="en-US" sz="2100" dirty="0">
              <a:latin typeface="Open Sans" panose="020B0606030504020204" pitchFamily="34" charset="0"/>
              <a:ea typeface="Open Sans" panose="020B0606030504020204" pitchFamily="34" charset="0"/>
              <a:cs typeface="Open Sans" panose="020B0606030504020204" pitchFamily="34" charset="0"/>
            </a:endParaRPr>
          </a:p>
          <a:p>
            <a:pPr marL="0" indent="0">
              <a:buClr>
                <a:schemeClr val="tx1"/>
              </a:buClr>
              <a:buNone/>
            </a:pPr>
            <a:r>
              <a:rPr lang="en-US" sz="2100" dirty="0">
                <a:latin typeface="Open Sans" panose="020B0606030504020204" pitchFamily="34" charset="0"/>
                <a:ea typeface="Open Sans" panose="020B0606030504020204" pitchFamily="34" charset="0"/>
                <a:cs typeface="Open Sans" panose="020B0606030504020204" pitchFamily="34" charset="0"/>
              </a:rPr>
              <a:t>A fourth year of math is not required, but should be strongly encouraged. Students lose readiness when sitting out their senior year.</a:t>
            </a:r>
          </a:p>
          <a:p>
            <a:pPr marL="0" indent="0">
              <a:buClr>
                <a:schemeClr val="tx1"/>
              </a:buClr>
              <a:buNone/>
            </a:pPr>
            <a:endParaRPr lang="en-US" sz="2100" dirty="0">
              <a:latin typeface="Open Sans" panose="020B0606030504020204" pitchFamily="34" charset="0"/>
              <a:ea typeface="Open Sans" panose="020B0606030504020204" pitchFamily="34" charset="0"/>
              <a:cs typeface="Open Sans" panose="020B0606030504020204" pitchFamily="34" charset="0"/>
            </a:endParaRPr>
          </a:p>
          <a:p>
            <a:pPr>
              <a:buClr>
                <a:schemeClr val="tx1"/>
              </a:buClr>
            </a:pPr>
            <a:r>
              <a:rPr lang="en-US" sz="2100" dirty="0">
                <a:latin typeface="Open Sans" panose="020B0606030504020204" pitchFamily="34" charset="0"/>
                <a:ea typeface="Open Sans" panose="020B0606030504020204" pitchFamily="34" charset="0"/>
                <a:cs typeface="Open Sans" panose="020B0606030504020204" pitchFamily="34" charset="0"/>
              </a:rPr>
              <a:t>	If a CC has implemented </a:t>
            </a:r>
            <a:r>
              <a:rPr lang="en-US" sz="2100" dirty="0">
                <a:latin typeface="Open Sans" panose="020B0606030504020204" pitchFamily="34" charset="0"/>
                <a:ea typeface="Open Sans" panose="020B0606030504020204" pitchFamily="34" charset="0"/>
                <a:cs typeface="Open Sans" panose="020B0606030504020204" pitchFamily="34" charset="0"/>
                <a:hlinkClick r:id="rId3"/>
              </a:rPr>
              <a:t>ICCB’s multiple measures placement approach</a:t>
            </a:r>
            <a:r>
              <a:rPr lang="en-US" sz="2100" dirty="0">
                <a:latin typeface="Open Sans" panose="020B0606030504020204" pitchFamily="34" charset="0"/>
                <a:ea typeface="Open Sans" panose="020B0606030504020204" pitchFamily="34" charset="0"/>
                <a:cs typeface="Open Sans" panose="020B0606030504020204" pitchFamily="34" charset="0"/>
              </a:rPr>
              <a:t>, a student 	can lose their readiness designation by sitting out their senior year.</a:t>
            </a:r>
          </a:p>
          <a:p>
            <a:pPr marL="0" indent="0">
              <a:buClr>
                <a:schemeClr val="tx1"/>
              </a:buClr>
              <a:buNone/>
            </a:pPr>
            <a:endParaRPr lang="en-US" sz="2100" dirty="0">
              <a:latin typeface="Open Sans" panose="020B0606030504020204" pitchFamily="34" charset="0"/>
              <a:ea typeface="Open Sans" panose="020B0606030504020204" pitchFamily="34" charset="0"/>
              <a:cs typeface="Open Sans" panose="020B0606030504020204" pitchFamily="34" charset="0"/>
            </a:endParaRPr>
          </a:p>
          <a:p>
            <a:pPr>
              <a:buClr>
                <a:schemeClr val="tx1"/>
              </a:buClr>
            </a:pPr>
            <a:endParaRPr lang="en-US"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p:cNvSpPr>
            <a:spLocks noGrp="1"/>
          </p:cNvSpPr>
          <p:nvPr>
            <p:ph type="title"/>
          </p:nvPr>
        </p:nvSpPr>
        <p:spPr>
          <a:xfrm>
            <a:off x="286734" y="558839"/>
            <a:ext cx="8424820" cy="919640"/>
          </a:xfrm>
        </p:spPr>
        <p:txBody>
          <a:bodyPr>
            <a:noAutofit/>
          </a:bodyPr>
          <a:lstStyle/>
          <a:p>
            <a:r>
              <a:rPr lang="en-US" sz="2800" b="1" spc="70" dirty="0">
                <a:solidFill>
                  <a:schemeClr val="accent1">
                    <a:lumMod val="75000"/>
                  </a:schemeClr>
                </a:solidFill>
                <a:latin typeface="Open Sans" panose="020B0606030504020204" pitchFamily="34" charset="0"/>
              </a:rPr>
              <a:t>Notes on decision process</a:t>
            </a:r>
          </a:p>
        </p:txBody>
      </p:sp>
      <p:pic>
        <p:nvPicPr>
          <p:cNvPr id="4" name="Picture 3">
            <a:extLst>
              <a:ext uri="{FF2B5EF4-FFF2-40B4-BE49-F238E27FC236}">
                <a16:creationId xmlns:a16="http://schemas.microsoft.com/office/drawing/2014/main" id="{4AE0CA34-D09F-4F5E-8B7F-BEEE69E749F6}"/>
              </a:ext>
            </a:extLst>
          </p:cNvPr>
          <p:cNvPicPr>
            <a:picLocks noChangeAspect="1"/>
          </p:cNvPicPr>
          <p:nvPr/>
        </p:nvPicPr>
        <p:blipFill>
          <a:blip r:embed="rId4"/>
          <a:stretch>
            <a:fillRect/>
          </a:stretch>
        </p:blipFill>
        <p:spPr>
          <a:xfrm>
            <a:off x="0" y="0"/>
            <a:ext cx="9144000" cy="345989"/>
          </a:xfrm>
          <a:prstGeom prst="rect">
            <a:avLst/>
          </a:prstGeom>
          <a:effectLst>
            <a:outerShdw blurRad="419100" dist="38100" dir="5400000" sx="122000" sy="122000" algn="t" rotWithShape="0">
              <a:prstClr val="black">
                <a:alpha val="40000"/>
              </a:prstClr>
            </a:outerShdw>
          </a:effectLst>
        </p:spPr>
      </p:pic>
      <p:pic>
        <p:nvPicPr>
          <p:cNvPr id="5" name="Picture 4">
            <a:extLst>
              <a:ext uri="{FF2B5EF4-FFF2-40B4-BE49-F238E27FC236}">
                <a16:creationId xmlns:a16="http://schemas.microsoft.com/office/drawing/2014/main" id="{4C0D2C84-74BE-49F4-8087-F322C5EE02E4}"/>
              </a:ext>
            </a:extLst>
          </p:cNvPr>
          <p:cNvPicPr>
            <a:picLocks noChangeAspect="1"/>
          </p:cNvPicPr>
          <p:nvPr/>
        </p:nvPicPr>
        <p:blipFill>
          <a:blip r:embed="rId4"/>
          <a:stretch>
            <a:fillRect/>
          </a:stretch>
        </p:blipFill>
        <p:spPr>
          <a:xfrm>
            <a:off x="0" y="6634976"/>
            <a:ext cx="9144000" cy="223024"/>
          </a:xfrm>
          <a:prstGeom prst="rect">
            <a:avLst/>
          </a:prstGeom>
          <a:effectLst>
            <a:outerShdw blurRad="355600" dist="38100" dir="15660000" sx="107000" sy="107000" algn="t" rotWithShape="0">
              <a:prstClr val="black">
                <a:alpha val="40000"/>
              </a:prstClr>
            </a:outerShdw>
          </a:effectLst>
        </p:spPr>
      </p:pic>
    </p:spTree>
    <p:extLst>
      <p:ext uri="{BB962C8B-B14F-4D97-AF65-F5344CB8AC3E}">
        <p14:creationId xmlns:p14="http://schemas.microsoft.com/office/powerpoint/2010/main" val="3068789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9C630DC9-14D6-401D-9EB7-51FD4EF0E7E3}"/>
              </a:ext>
            </a:extLst>
          </p:cNvPr>
          <p:cNvGraphicFramePr/>
          <p:nvPr>
            <p:extLst>
              <p:ext uri="{D42A27DB-BD31-4B8C-83A1-F6EECF244321}">
                <p14:modId xmlns:p14="http://schemas.microsoft.com/office/powerpoint/2010/main" val="2870293748"/>
              </p:ext>
            </p:extLst>
          </p:nvPr>
        </p:nvGraphicFramePr>
        <p:xfrm>
          <a:off x="539931" y="757645"/>
          <a:ext cx="8316686" cy="53906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a:extLst>
              <a:ext uri="{FF2B5EF4-FFF2-40B4-BE49-F238E27FC236}">
                <a16:creationId xmlns:a16="http://schemas.microsoft.com/office/drawing/2014/main" id="{2AF2DAC3-1D0E-4310-94C4-B1649D1E6831}"/>
              </a:ext>
            </a:extLst>
          </p:cNvPr>
          <p:cNvSpPr/>
          <p:nvPr/>
        </p:nvSpPr>
        <p:spPr>
          <a:xfrm>
            <a:off x="3422469" y="505098"/>
            <a:ext cx="2542903" cy="226422"/>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rPr>
              <a:t>DEFAULT PATHWAY</a:t>
            </a:r>
          </a:p>
        </p:txBody>
      </p:sp>
      <p:sp>
        <p:nvSpPr>
          <p:cNvPr id="8" name="TextBox 7">
            <a:extLst>
              <a:ext uri="{FF2B5EF4-FFF2-40B4-BE49-F238E27FC236}">
                <a16:creationId xmlns:a16="http://schemas.microsoft.com/office/drawing/2014/main" id="{FB9433D5-0023-44EC-8EE3-7C3342E31093}"/>
              </a:ext>
            </a:extLst>
          </p:cNvPr>
          <p:cNvSpPr txBox="1"/>
          <p:nvPr/>
        </p:nvSpPr>
        <p:spPr>
          <a:xfrm>
            <a:off x="287383" y="6100355"/>
            <a:ext cx="8656320" cy="646331"/>
          </a:xfrm>
          <a:prstGeom prst="rect">
            <a:avLst/>
          </a:prstGeom>
          <a:noFill/>
        </p:spPr>
        <p:txBody>
          <a:bodyPr wrap="square" rtlCol="0">
            <a:spAutoFit/>
          </a:bodyPr>
          <a:lstStyle/>
          <a:p>
            <a:r>
              <a:rPr lang="en-US" sz="1100" dirty="0"/>
              <a:t>It is always advised to check a college’s or university’s math requirements if a student knows their major and college/university they plan to attend.</a:t>
            </a:r>
          </a:p>
          <a:p>
            <a:endParaRPr lang="en-US" sz="300" dirty="0"/>
          </a:p>
          <a:p>
            <a:r>
              <a:rPr lang="en-US" sz="1100" dirty="0"/>
              <a:t>Transition to STEM is a challenging course. Transition to QL/Stats is a better option if a student feels STEM is too difficult. Many colleges have options to reduce time to complete College Algebra.</a:t>
            </a:r>
          </a:p>
        </p:txBody>
      </p:sp>
      <p:sp>
        <p:nvSpPr>
          <p:cNvPr id="9" name="TextBox 8">
            <a:extLst>
              <a:ext uri="{FF2B5EF4-FFF2-40B4-BE49-F238E27FC236}">
                <a16:creationId xmlns:a16="http://schemas.microsoft.com/office/drawing/2014/main" id="{2C78AEA3-DE5B-4A08-9249-5924B42A94A2}"/>
              </a:ext>
            </a:extLst>
          </p:cNvPr>
          <p:cNvSpPr txBox="1"/>
          <p:nvPr/>
        </p:nvSpPr>
        <p:spPr>
          <a:xfrm>
            <a:off x="478971" y="226367"/>
            <a:ext cx="2664823" cy="461665"/>
          </a:xfrm>
          <a:prstGeom prst="rect">
            <a:avLst/>
          </a:prstGeom>
          <a:noFill/>
        </p:spPr>
        <p:txBody>
          <a:bodyPr wrap="square" rtlCol="0">
            <a:spAutoFit/>
          </a:bodyPr>
          <a:lstStyle/>
          <a:p>
            <a:r>
              <a:rPr lang="en-US" sz="2400" dirty="0"/>
              <a:t>TM and Majors</a:t>
            </a:r>
          </a:p>
        </p:txBody>
      </p:sp>
    </p:spTree>
    <p:extLst>
      <p:ext uri="{BB962C8B-B14F-4D97-AF65-F5344CB8AC3E}">
        <p14:creationId xmlns:p14="http://schemas.microsoft.com/office/powerpoint/2010/main" val="3362770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ontent Placeholder 32">
            <a:extLst>
              <a:ext uri="{FF2B5EF4-FFF2-40B4-BE49-F238E27FC236}">
                <a16:creationId xmlns:a16="http://schemas.microsoft.com/office/drawing/2014/main" id="{6A51895F-0EF2-4868-9054-FEB7A378F203}"/>
              </a:ext>
            </a:extLst>
          </p:cNvPr>
          <p:cNvSpPr>
            <a:spLocks noGrp="1"/>
          </p:cNvSpPr>
          <p:nvPr>
            <p:ph type="body" idx="1"/>
          </p:nvPr>
        </p:nvSpPr>
        <p:spPr>
          <a:xfrm>
            <a:off x="485352" y="1489729"/>
            <a:ext cx="8425734" cy="3468563"/>
          </a:xfrm>
        </p:spPr>
        <p:txBody>
          <a:bodyPr anchor="t">
            <a:normAutofit/>
          </a:bodyPr>
          <a:lstStyle/>
          <a:p>
            <a:pPr>
              <a:buClr>
                <a:srgbClr val="00B0F0"/>
              </a:buClr>
            </a:pPr>
            <a:r>
              <a:rPr lang="en-US" b="1" dirty="0">
                <a:solidFill>
                  <a:schemeClr val="tx1">
                    <a:lumMod val="65000"/>
                    <a:lumOff val="35000"/>
                  </a:schemeClr>
                </a:solidFill>
                <a:latin typeface="Open Sans" panose="020B0606030504020204" pitchFamily="34" charset="0"/>
              </a:rPr>
              <a:t>TM benefits students:</a:t>
            </a:r>
          </a:p>
          <a:p>
            <a:pPr marL="342900" indent="-342900">
              <a:buClr>
                <a:srgbClr val="00B0F0"/>
              </a:buClr>
              <a:buFont typeface="Arial" panose="020B0604020202020204" pitchFamily="34" charset="0"/>
              <a:buChar char="•"/>
            </a:pPr>
            <a:r>
              <a:rPr lang="en-US" dirty="0">
                <a:solidFill>
                  <a:schemeClr val="tx1">
                    <a:lumMod val="65000"/>
                    <a:lumOff val="35000"/>
                  </a:schemeClr>
                </a:solidFill>
                <a:latin typeface="Open Sans" panose="020B0606030504020204" pitchFamily="34" charset="0"/>
              </a:rPr>
              <a:t>Avoid a placement test</a:t>
            </a:r>
          </a:p>
          <a:p>
            <a:pPr marL="342900" indent="-342900">
              <a:buClr>
                <a:srgbClr val="00B0F0"/>
              </a:buClr>
              <a:buFont typeface="Arial" panose="020B0604020202020204" pitchFamily="34" charset="0"/>
              <a:buChar char="•"/>
            </a:pPr>
            <a:r>
              <a:rPr lang="en-US" dirty="0">
                <a:solidFill>
                  <a:schemeClr val="tx1">
                    <a:lumMod val="65000"/>
                    <a:lumOff val="35000"/>
                  </a:schemeClr>
                </a:solidFill>
                <a:latin typeface="Open Sans" panose="020B0606030504020204" pitchFamily="34" charset="0"/>
              </a:rPr>
              <a:t>Save time and money when going to college</a:t>
            </a:r>
          </a:p>
          <a:p>
            <a:pPr marL="342900" indent="-342900">
              <a:buClr>
                <a:srgbClr val="00B0F0"/>
              </a:buClr>
              <a:buFont typeface="Arial" panose="020B0604020202020204" pitchFamily="34" charset="0"/>
              <a:buChar char="•"/>
            </a:pPr>
            <a:r>
              <a:rPr lang="en-US" dirty="0">
                <a:solidFill>
                  <a:schemeClr val="tx1">
                    <a:lumMod val="65000"/>
                    <a:lumOff val="35000"/>
                  </a:schemeClr>
                </a:solidFill>
                <a:latin typeface="Open Sans" panose="020B0606030504020204" pitchFamily="34" charset="0"/>
              </a:rPr>
              <a:t>Address the math weaknesses they have in a new way</a:t>
            </a:r>
          </a:p>
          <a:p>
            <a:pPr>
              <a:buClr>
                <a:srgbClr val="00B0F0"/>
              </a:buClr>
            </a:pPr>
            <a:endParaRPr lang="en-US" b="1" dirty="0">
              <a:solidFill>
                <a:schemeClr val="tx1">
                  <a:lumMod val="65000"/>
                  <a:lumOff val="35000"/>
                </a:schemeClr>
              </a:solidFill>
              <a:latin typeface="Open Sans" panose="020B0606030504020204" pitchFamily="34" charset="0"/>
            </a:endParaRPr>
          </a:p>
          <a:p>
            <a:pPr>
              <a:buClr>
                <a:srgbClr val="00B0F0"/>
              </a:buClr>
            </a:pPr>
            <a:r>
              <a:rPr lang="en-US" b="1" dirty="0">
                <a:solidFill>
                  <a:schemeClr val="tx1">
                    <a:lumMod val="65000"/>
                    <a:lumOff val="35000"/>
                  </a:schemeClr>
                </a:solidFill>
                <a:latin typeface="Open Sans" panose="020B0606030504020204" pitchFamily="34" charset="0"/>
              </a:rPr>
              <a:t>But we all must promote it since it is not required:</a:t>
            </a:r>
          </a:p>
          <a:p>
            <a:pPr marL="342900" indent="-342900">
              <a:buClr>
                <a:srgbClr val="00B0F0"/>
              </a:buClr>
              <a:buFont typeface="Arial" panose="020B0604020202020204" pitchFamily="34" charset="0"/>
              <a:buChar char="•"/>
            </a:pPr>
            <a:r>
              <a:rPr lang="en-US" dirty="0">
                <a:solidFill>
                  <a:schemeClr val="tx1">
                    <a:lumMod val="65000"/>
                    <a:lumOff val="35000"/>
                  </a:schemeClr>
                </a:solidFill>
                <a:latin typeface="Open Sans" panose="020B0606030504020204" pitchFamily="34" charset="0"/>
              </a:rPr>
              <a:t>Parent letter from the HS outlining cost savings</a:t>
            </a:r>
          </a:p>
          <a:p>
            <a:pPr marL="342900" indent="-342900">
              <a:buClr>
                <a:srgbClr val="00B0F0"/>
              </a:buClr>
              <a:buFont typeface="Arial" panose="020B0604020202020204" pitchFamily="34" charset="0"/>
              <a:buChar char="•"/>
            </a:pPr>
            <a:r>
              <a:rPr lang="en-US" dirty="0">
                <a:solidFill>
                  <a:schemeClr val="tx1">
                    <a:lumMod val="65000"/>
                    <a:lumOff val="35000"/>
                  </a:schemeClr>
                </a:solidFill>
                <a:latin typeface="Open Sans" panose="020B0606030504020204" pitchFamily="34" charset="0"/>
              </a:rPr>
              <a:t>Parent meeting conducted by HS and CC personnel</a:t>
            </a:r>
          </a:p>
          <a:p>
            <a:pPr marL="342900" indent="-342900">
              <a:buClr>
                <a:srgbClr val="00B0F0"/>
              </a:buClr>
              <a:buFont typeface="Arial" panose="020B0604020202020204" pitchFamily="34" charset="0"/>
              <a:buChar char="•"/>
            </a:pPr>
            <a:r>
              <a:rPr lang="en-US" dirty="0">
                <a:solidFill>
                  <a:schemeClr val="tx1">
                    <a:lumMod val="65000"/>
                    <a:lumOff val="35000"/>
                  </a:schemeClr>
                </a:solidFill>
                <a:latin typeface="Open Sans" panose="020B0606030504020204" pitchFamily="34" charset="0"/>
              </a:rPr>
              <a:t>Flyers/marketing materials</a:t>
            </a:r>
          </a:p>
        </p:txBody>
      </p:sp>
      <p:sp>
        <p:nvSpPr>
          <p:cNvPr id="3" name="Rectangle 2">
            <a:extLst>
              <a:ext uri="{FF2B5EF4-FFF2-40B4-BE49-F238E27FC236}">
                <a16:creationId xmlns:a16="http://schemas.microsoft.com/office/drawing/2014/main" id="{83A94D6C-4E3A-46EB-8315-3DEB815180E1}"/>
              </a:ext>
            </a:extLst>
          </p:cNvPr>
          <p:cNvSpPr/>
          <p:nvPr/>
        </p:nvSpPr>
        <p:spPr>
          <a:xfrm>
            <a:off x="1864911" y="617540"/>
            <a:ext cx="5414179" cy="523220"/>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70" normalizeH="0" baseline="0" noProof="0" dirty="0">
                <a:ln>
                  <a:noFill/>
                </a:ln>
                <a:solidFill>
                  <a:srgbClr val="4F81BD">
                    <a:lumMod val="75000"/>
                  </a:srgbClr>
                </a:solidFill>
                <a:effectLst/>
                <a:uLnTx/>
                <a:uFillTx/>
                <a:latin typeface="Open Sans" panose="020B0606030504020204" pitchFamily="34" charset="0"/>
                <a:ea typeface="+mn-ea"/>
                <a:cs typeface="+mn-cs"/>
              </a:rPr>
              <a:t>Promoting Transitional Math</a:t>
            </a:r>
          </a:p>
        </p:txBody>
      </p:sp>
      <p:pic>
        <p:nvPicPr>
          <p:cNvPr id="5" name="Picture 4">
            <a:extLst>
              <a:ext uri="{FF2B5EF4-FFF2-40B4-BE49-F238E27FC236}">
                <a16:creationId xmlns:a16="http://schemas.microsoft.com/office/drawing/2014/main" id="{7B8117C8-5AA6-4A25-82A3-7D52D9055E0F}"/>
              </a:ext>
            </a:extLst>
          </p:cNvPr>
          <p:cNvPicPr>
            <a:picLocks noChangeAspect="1"/>
          </p:cNvPicPr>
          <p:nvPr/>
        </p:nvPicPr>
        <p:blipFill>
          <a:blip r:embed="rId2"/>
          <a:stretch>
            <a:fillRect/>
          </a:stretch>
        </p:blipFill>
        <p:spPr>
          <a:xfrm>
            <a:off x="0" y="0"/>
            <a:ext cx="9144000" cy="345989"/>
          </a:xfrm>
          <a:prstGeom prst="rect">
            <a:avLst/>
          </a:prstGeom>
          <a:effectLst>
            <a:outerShdw blurRad="419100" dist="38100" dir="5400000" sx="122000" sy="122000" algn="t" rotWithShape="0">
              <a:prstClr val="black">
                <a:alpha val="40000"/>
              </a:prstClr>
            </a:outerShdw>
          </a:effectLst>
        </p:spPr>
      </p:pic>
      <p:pic>
        <p:nvPicPr>
          <p:cNvPr id="6" name="Picture 5">
            <a:extLst>
              <a:ext uri="{FF2B5EF4-FFF2-40B4-BE49-F238E27FC236}">
                <a16:creationId xmlns:a16="http://schemas.microsoft.com/office/drawing/2014/main" id="{96316C13-F7DC-4F62-95DB-E1AE9FF507BD}"/>
              </a:ext>
            </a:extLst>
          </p:cNvPr>
          <p:cNvPicPr>
            <a:picLocks noChangeAspect="1"/>
          </p:cNvPicPr>
          <p:nvPr/>
        </p:nvPicPr>
        <p:blipFill>
          <a:blip r:embed="rId2"/>
          <a:stretch>
            <a:fillRect/>
          </a:stretch>
        </p:blipFill>
        <p:spPr>
          <a:xfrm>
            <a:off x="0" y="6634976"/>
            <a:ext cx="9144000" cy="223024"/>
          </a:xfrm>
          <a:prstGeom prst="rect">
            <a:avLst/>
          </a:prstGeom>
          <a:effectLst>
            <a:outerShdw blurRad="355600" dist="38100" dir="15660000" sx="107000" sy="107000" algn="t" rotWithShape="0">
              <a:prstClr val="black">
                <a:alpha val="40000"/>
              </a:prstClr>
            </a:outerShdw>
          </a:effectLst>
        </p:spPr>
      </p:pic>
      <p:pic>
        <p:nvPicPr>
          <p:cNvPr id="7" name="Picture 6">
            <a:extLst>
              <a:ext uri="{FF2B5EF4-FFF2-40B4-BE49-F238E27FC236}">
                <a16:creationId xmlns:a16="http://schemas.microsoft.com/office/drawing/2014/main" id="{2F13C41B-0180-430B-A5B4-023E29D7BA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07150" y="5120300"/>
            <a:ext cx="1143740" cy="1143740"/>
          </a:xfrm>
          <a:prstGeom prst="rect">
            <a:avLst/>
          </a:prstGeom>
        </p:spPr>
      </p:pic>
    </p:spTree>
    <p:extLst>
      <p:ext uri="{BB962C8B-B14F-4D97-AF65-F5344CB8AC3E}">
        <p14:creationId xmlns:p14="http://schemas.microsoft.com/office/powerpoint/2010/main" val="3246218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7970" y="1571988"/>
            <a:ext cx="8424820" cy="4260897"/>
          </a:xfrm>
        </p:spPr>
        <p:txBody>
          <a:bodyPr>
            <a:normAutofit lnSpcReduction="10000"/>
          </a:bodyPr>
          <a:lstStyle/>
          <a:p>
            <a:pPr marL="457200" indent="-457200">
              <a:buClr>
                <a:schemeClr val="tx1"/>
              </a:buClr>
              <a:buAutoNum type="arabicPeriod"/>
            </a:pPr>
            <a:r>
              <a:rPr lang="en-US" sz="2000" dirty="0">
                <a:latin typeface="Open Sans" panose="020B0606030504020204" pitchFamily="34" charset="0"/>
                <a:ea typeface="Open Sans" panose="020B0606030504020204" pitchFamily="34" charset="0"/>
                <a:cs typeface="Open Sans" panose="020B0606030504020204" pitchFamily="34" charset="0"/>
              </a:rPr>
              <a:t>Work with CC on paths you will offer, particularly technical math.</a:t>
            </a:r>
          </a:p>
          <a:p>
            <a:pPr marL="400050" lvl="1" indent="0">
              <a:buClr>
                <a:schemeClr val="tx1"/>
              </a:buClr>
              <a:buNone/>
            </a:pPr>
            <a:r>
              <a:rPr lang="en-US" sz="1600" b="1" dirty="0">
                <a:solidFill>
                  <a:srgbClr val="FF0000"/>
                </a:solidFill>
                <a:latin typeface="Open Sans" panose="020B0606030504020204" pitchFamily="34" charset="0"/>
                <a:ea typeface="Open Sans" panose="020B0606030504020204" pitchFamily="34" charset="0"/>
                <a:cs typeface="Open Sans" panose="020B0606030504020204" pitchFamily="34" charset="0"/>
              </a:rPr>
              <a:t>Tip: </a:t>
            </a:r>
            <a:r>
              <a:rPr lang="en-US" sz="1600" dirty="0">
                <a:latin typeface="Open Sans" panose="020B0606030504020204" pitchFamily="34" charset="0"/>
                <a:ea typeface="Open Sans" panose="020B0606030504020204" pitchFamily="34" charset="0"/>
                <a:cs typeface="Open Sans" panose="020B0606030504020204" pitchFamily="34" charset="0"/>
              </a:rPr>
              <a:t>survey current seniors to determine if they are satisfied with the options they had and would they be interested in a different course if available?</a:t>
            </a:r>
          </a:p>
          <a:p>
            <a:pPr marL="457200" indent="-457200">
              <a:buClr>
                <a:schemeClr val="tx1"/>
              </a:buClr>
              <a:buAutoNum type="arabicPeriod"/>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457200" indent="-457200">
              <a:buClr>
                <a:schemeClr val="tx1"/>
              </a:buClr>
              <a:buAutoNum type="arabicPeriod"/>
            </a:pPr>
            <a:r>
              <a:rPr lang="en-US" sz="2000" dirty="0">
                <a:latin typeface="Open Sans" panose="020B0606030504020204" pitchFamily="34" charset="0"/>
                <a:ea typeface="Open Sans" panose="020B0606030504020204" pitchFamily="34" charset="0"/>
                <a:cs typeface="Open Sans" panose="020B0606030504020204" pitchFamily="34" charset="0"/>
              </a:rPr>
              <a:t>Create a custom decision chart for your situation with a more simplified look. Customize majors page. Make a color copy as a reference sheet for all counselors and administrators.</a:t>
            </a:r>
          </a:p>
          <a:p>
            <a:pPr marL="457200" indent="-457200">
              <a:buClr>
                <a:schemeClr val="tx1"/>
              </a:buClr>
              <a:buAutoNum type="arabicPeriod"/>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457200" indent="-457200">
              <a:buClr>
                <a:schemeClr val="tx1"/>
              </a:buClr>
              <a:buAutoNum type="arabicPeriod"/>
            </a:pPr>
            <a:r>
              <a:rPr lang="en-US" sz="2000" dirty="0">
                <a:latin typeface="Open Sans" panose="020B0606030504020204" pitchFamily="34" charset="0"/>
                <a:ea typeface="Open Sans" panose="020B0606030504020204" pitchFamily="34" charset="0"/>
                <a:cs typeface="Open Sans" panose="020B0606030504020204" pitchFamily="34" charset="0"/>
              </a:rPr>
              <a:t>Determine with counselors and administrators the logistics for determining projected readiness with juniors.</a:t>
            </a:r>
          </a:p>
          <a:p>
            <a:pPr marL="457200" indent="-457200">
              <a:buClr>
                <a:schemeClr val="tx1"/>
              </a:buClr>
              <a:buAutoNum type="arabicPeriod"/>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457200" indent="-457200">
              <a:buClr>
                <a:schemeClr val="tx1"/>
              </a:buClr>
              <a:buAutoNum type="arabicPeriod"/>
            </a:pPr>
            <a:r>
              <a:rPr lang="en-US" sz="2000" dirty="0">
                <a:latin typeface="Open Sans" panose="020B0606030504020204" pitchFamily="34" charset="0"/>
                <a:ea typeface="Open Sans" panose="020B0606030504020204" pitchFamily="34" charset="0"/>
                <a:cs typeface="Open Sans" panose="020B0606030504020204" pitchFamily="34" charset="0"/>
              </a:rPr>
              <a:t>Determine how you will advertise option to students and their parents.</a:t>
            </a:r>
          </a:p>
          <a:p>
            <a:pPr marL="0" indent="0">
              <a:buClr>
                <a:schemeClr val="tx1"/>
              </a:buClr>
              <a:buNone/>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0" indent="0">
              <a:buClr>
                <a:schemeClr val="tx1"/>
              </a:buClr>
              <a:buNone/>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a:buClr>
                <a:schemeClr val="tx1"/>
              </a:buClr>
            </a:pPr>
            <a:endParaRPr lang="en-US"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p:cNvSpPr>
            <a:spLocks noGrp="1"/>
          </p:cNvSpPr>
          <p:nvPr>
            <p:ph type="title"/>
          </p:nvPr>
        </p:nvSpPr>
        <p:spPr>
          <a:xfrm>
            <a:off x="286734" y="558839"/>
            <a:ext cx="8424820" cy="919640"/>
          </a:xfrm>
        </p:spPr>
        <p:txBody>
          <a:bodyPr>
            <a:noAutofit/>
          </a:bodyPr>
          <a:lstStyle/>
          <a:p>
            <a:r>
              <a:rPr lang="en-US" sz="2800" b="1" spc="70" dirty="0">
                <a:solidFill>
                  <a:schemeClr val="accent1">
                    <a:lumMod val="75000"/>
                  </a:schemeClr>
                </a:solidFill>
                <a:latin typeface="Open Sans" panose="020B0606030504020204" pitchFamily="34" charset="0"/>
              </a:rPr>
              <a:t>Next steps</a:t>
            </a:r>
          </a:p>
        </p:txBody>
      </p:sp>
      <p:pic>
        <p:nvPicPr>
          <p:cNvPr id="4" name="Picture 3">
            <a:extLst>
              <a:ext uri="{FF2B5EF4-FFF2-40B4-BE49-F238E27FC236}">
                <a16:creationId xmlns:a16="http://schemas.microsoft.com/office/drawing/2014/main" id="{4AE0CA34-D09F-4F5E-8B7F-BEEE69E749F6}"/>
              </a:ext>
            </a:extLst>
          </p:cNvPr>
          <p:cNvPicPr>
            <a:picLocks noChangeAspect="1"/>
          </p:cNvPicPr>
          <p:nvPr/>
        </p:nvPicPr>
        <p:blipFill>
          <a:blip r:embed="rId3"/>
          <a:stretch>
            <a:fillRect/>
          </a:stretch>
        </p:blipFill>
        <p:spPr>
          <a:xfrm>
            <a:off x="0" y="0"/>
            <a:ext cx="9144000" cy="345989"/>
          </a:xfrm>
          <a:prstGeom prst="rect">
            <a:avLst/>
          </a:prstGeom>
          <a:effectLst>
            <a:outerShdw blurRad="419100" dist="38100" dir="5400000" sx="122000" sy="122000" algn="t" rotWithShape="0">
              <a:prstClr val="black">
                <a:alpha val="40000"/>
              </a:prstClr>
            </a:outerShdw>
          </a:effectLst>
        </p:spPr>
      </p:pic>
      <p:pic>
        <p:nvPicPr>
          <p:cNvPr id="5" name="Picture 4">
            <a:extLst>
              <a:ext uri="{FF2B5EF4-FFF2-40B4-BE49-F238E27FC236}">
                <a16:creationId xmlns:a16="http://schemas.microsoft.com/office/drawing/2014/main" id="{4C0D2C84-74BE-49F4-8087-F322C5EE02E4}"/>
              </a:ext>
            </a:extLst>
          </p:cNvPr>
          <p:cNvPicPr>
            <a:picLocks noChangeAspect="1"/>
          </p:cNvPicPr>
          <p:nvPr/>
        </p:nvPicPr>
        <p:blipFill>
          <a:blip r:embed="rId3"/>
          <a:stretch>
            <a:fillRect/>
          </a:stretch>
        </p:blipFill>
        <p:spPr>
          <a:xfrm>
            <a:off x="0" y="6634976"/>
            <a:ext cx="9144000" cy="223024"/>
          </a:xfrm>
          <a:prstGeom prst="rect">
            <a:avLst/>
          </a:prstGeom>
          <a:effectLst>
            <a:outerShdw blurRad="355600" dist="38100" dir="15660000" sx="107000" sy="107000" algn="t" rotWithShape="0">
              <a:prstClr val="black">
                <a:alpha val="40000"/>
              </a:prstClr>
            </a:outerShdw>
          </a:effectLst>
        </p:spPr>
      </p:pic>
      <p:pic>
        <p:nvPicPr>
          <p:cNvPr id="7" name="Picture 6">
            <a:extLst>
              <a:ext uri="{FF2B5EF4-FFF2-40B4-BE49-F238E27FC236}">
                <a16:creationId xmlns:a16="http://schemas.microsoft.com/office/drawing/2014/main" id="{63B348A9-4260-4E18-83F2-5DA27474EAB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10667" y="5261015"/>
            <a:ext cx="1143740" cy="1143740"/>
          </a:xfrm>
          <a:prstGeom prst="rect">
            <a:avLst/>
          </a:prstGeom>
        </p:spPr>
      </p:pic>
    </p:spTree>
    <p:extLst>
      <p:ext uri="{BB962C8B-B14F-4D97-AF65-F5344CB8AC3E}">
        <p14:creationId xmlns:p14="http://schemas.microsoft.com/office/powerpoint/2010/main" val="1048895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ontent Placeholder 32">
            <a:extLst>
              <a:ext uri="{FF2B5EF4-FFF2-40B4-BE49-F238E27FC236}">
                <a16:creationId xmlns:a16="http://schemas.microsoft.com/office/drawing/2014/main" id="{6A51895F-0EF2-4868-9054-FEB7A378F203}"/>
              </a:ext>
            </a:extLst>
          </p:cNvPr>
          <p:cNvSpPr>
            <a:spLocks noGrp="1"/>
          </p:cNvSpPr>
          <p:nvPr>
            <p:ph type="body" idx="1"/>
          </p:nvPr>
        </p:nvSpPr>
        <p:spPr>
          <a:xfrm>
            <a:off x="433594" y="1367755"/>
            <a:ext cx="8276811" cy="4623779"/>
          </a:xfrm>
        </p:spPr>
        <p:txBody>
          <a:bodyPr anchor="t">
            <a:normAutofit/>
          </a:bodyPr>
          <a:lstStyle/>
          <a:p>
            <a:pPr>
              <a:buClr>
                <a:srgbClr val="00B0F0"/>
              </a:buClr>
            </a:pPr>
            <a:r>
              <a:rPr lang="en-US" sz="1700" b="1" dirty="0">
                <a:solidFill>
                  <a:srgbClr val="FF0000"/>
                </a:solidFill>
                <a:latin typeface="Open Sans" panose="020B0606030504020204" pitchFamily="34" charset="0"/>
              </a:rPr>
              <a:t>Transitional Math Monthly Updates			</a:t>
            </a:r>
            <a:r>
              <a:rPr lang="en-US" sz="1700" b="1" dirty="0">
                <a:solidFill>
                  <a:srgbClr val="FF0000"/>
                </a:solidFill>
                <a:latin typeface="Open Sans" panose="020B0606030504020204" pitchFamily="34" charset="0"/>
                <a:hlinkClick r:id="rId2"/>
              </a:rPr>
              <a:t>REGISTER</a:t>
            </a:r>
            <a:r>
              <a:rPr lang="en-US" sz="1700" b="1" dirty="0">
                <a:solidFill>
                  <a:srgbClr val="FF0000"/>
                </a:solidFill>
                <a:latin typeface="Open Sans" panose="020B0606030504020204" pitchFamily="34" charset="0"/>
              </a:rPr>
              <a:t>		</a:t>
            </a:r>
          </a:p>
          <a:p>
            <a:pPr>
              <a:buClr>
                <a:srgbClr val="00B0F0"/>
              </a:buClr>
            </a:pPr>
            <a:r>
              <a:rPr lang="en-US" sz="1700" dirty="0">
                <a:solidFill>
                  <a:schemeClr val="tx1">
                    <a:lumMod val="65000"/>
                    <a:lumOff val="35000"/>
                  </a:schemeClr>
                </a:solidFill>
                <a:latin typeface="Open Sans" panose="020B0606030504020204" pitchFamily="34" charset="0"/>
              </a:rPr>
              <a:t>Starting this month, a monthly webinar update will be provided to anyone who would like state-level updates and an opportunity to ask questions about transitional math implementation. Each month will have new updates.</a:t>
            </a:r>
          </a:p>
          <a:p>
            <a:pPr>
              <a:buClr>
                <a:srgbClr val="00B0F0"/>
              </a:buClr>
            </a:pPr>
            <a:endParaRPr lang="en-US" sz="1700" dirty="0">
              <a:solidFill>
                <a:schemeClr val="tx1">
                  <a:lumMod val="65000"/>
                  <a:lumOff val="35000"/>
                </a:schemeClr>
              </a:solidFill>
              <a:latin typeface="Open Sans" panose="020B0606030504020204" pitchFamily="34" charset="0"/>
            </a:endParaRPr>
          </a:p>
          <a:p>
            <a:pPr>
              <a:buClr>
                <a:srgbClr val="00B0F0"/>
              </a:buClr>
            </a:pPr>
            <a:r>
              <a:rPr lang="en-US" sz="1700" dirty="0">
                <a:solidFill>
                  <a:schemeClr val="tx1">
                    <a:lumMod val="65000"/>
                    <a:lumOff val="35000"/>
                  </a:schemeClr>
                </a:solidFill>
                <a:latin typeface="Open Sans" panose="020B0606030504020204" pitchFamily="34" charset="0"/>
              </a:rPr>
              <a:t>Tues November 20, 3 to 4 pm</a:t>
            </a:r>
          </a:p>
          <a:p>
            <a:pPr>
              <a:buClr>
                <a:srgbClr val="00B0F0"/>
              </a:buClr>
            </a:pPr>
            <a:r>
              <a:rPr lang="en-US" sz="1700" dirty="0">
                <a:solidFill>
                  <a:schemeClr val="tx1">
                    <a:lumMod val="65000"/>
                    <a:lumOff val="35000"/>
                  </a:schemeClr>
                </a:solidFill>
                <a:latin typeface="Open Sans" panose="020B0606030504020204" pitchFamily="34" charset="0"/>
              </a:rPr>
              <a:t>Tues December 18, 3 to 4pm  </a:t>
            </a:r>
          </a:p>
          <a:p>
            <a:pPr>
              <a:buClr>
                <a:srgbClr val="00B0F0"/>
              </a:buClr>
            </a:pPr>
            <a:endParaRPr lang="en-US" sz="1700" dirty="0">
              <a:solidFill>
                <a:schemeClr val="tx1">
                  <a:lumMod val="65000"/>
                  <a:lumOff val="35000"/>
                </a:schemeClr>
              </a:solidFill>
              <a:latin typeface="Open Sans" panose="020B0606030504020204" pitchFamily="34" charset="0"/>
            </a:endParaRPr>
          </a:p>
          <a:p>
            <a:pPr>
              <a:buClr>
                <a:srgbClr val="00B0F0"/>
              </a:buClr>
            </a:pPr>
            <a:r>
              <a:rPr lang="en-US" sz="1700" dirty="0">
                <a:solidFill>
                  <a:schemeClr val="tx1">
                    <a:lumMod val="65000"/>
                    <a:lumOff val="35000"/>
                  </a:schemeClr>
                </a:solidFill>
                <a:latin typeface="Open Sans" panose="020B0606030504020204" pitchFamily="34" charset="0"/>
              </a:rPr>
              <a:t>This is a recurring monthly webinar. Please register for each month that you will attend. </a:t>
            </a:r>
          </a:p>
          <a:p>
            <a:pPr>
              <a:buClr>
                <a:srgbClr val="00B0F0"/>
              </a:buClr>
            </a:pPr>
            <a:endParaRPr lang="en-US" sz="1700" dirty="0">
              <a:solidFill>
                <a:schemeClr val="tx1">
                  <a:lumMod val="65000"/>
                  <a:lumOff val="35000"/>
                </a:schemeClr>
              </a:solidFill>
              <a:latin typeface="Open Sans" panose="020B0606030504020204" pitchFamily="34" charset="0"/>
            </a:endParaRPr>
          </a:p>
        </p:txBody>
      </p:sp>
      <p:sp>
        <p:nvSpPr>
          <p:cNvPr id="3" name="Rectangle 2">
            <a:extLst>
              <a:ext uri="{FF2B5EF4-FFF2-40B4-BE49-F238E27FC236}">
                <a16:creationId xmlns:a16="http://schemas.microsoft.com/office/drawing/2014/main" id="{83A94D6C-4E3A-46EB-8315-3DEB815180E1}"/>
              </a:ext>
            </a:extLst>
          </p:cNvPr>
          <p:cNvSpPr/>
          <p:nvPr/>
        </p:nvSpPr>
        <p:spPr>
          <a:xfrm>
            <a:off x="2648982" y="617540"/>
            <a:ext cx="3846036" cy="523220"/>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70" normalizeH="0" baseline="0" noProof="0" dirty="0">
                <a:ln>
                  <a:noFill/>
                </a:ln>
                <a:solidFill>
                  <a:srgbClr val="4F81BD">
                    <a:lumMod val="75000"/>
                  </a:srgbClr>
                </a:solidFill>
                <a:effectLst/>
                <a:uLnTx/>
                <a:uFillTx/>
                <a:latin typeface="Open Sans" panose="020B0606030504020204" pitchFamily="34" charset="0"/>
                <a:ea typeface="+mn-ea"/>
                <a:cs typeface="+mn-cs"/>
              </a:rPr>
              <a:t>Upcoming Webinars</a:t>
            </a:r>
          </a:p>
        </p:txBody>
      </p:sp>
      <p:pic>
        <p:nvPicPr>
          <p:cNvPr id="5" name="Picture 4">
            <a:extLst>
              <a:ext uri="{FF2B5EF4-FFF2-40B4-BE49-F238E27FC236}">
                <a16:creationId xmlns:a16="http://schemas.microsoft.com/office/drawing/2014/main" id="{7B8117C8-5AA6-4A25-82A3-7D52D9055E0F}"/>
              </a:ext>
            </a:extLst>
          </p:cNvPr>
          <p:cNvPicPr>
            <a:picLocks noChangeAspect="1"/>
          </p:cNvPicPr>
          <p:nvPr/>
        </p:nvPicPr>
        <p:blipFill>
          <a:blip r:embed="rId3"/>
          <a:stretch>
            <a:fillRect/>
          </a:stretch>
        </p:blipFill>
        <p:spPr>
          <a:xfrm>
            <a:off x="0" y="0"/>
            <a:ext cx="9144000" cy="345989"/>
          </a:xfrm>
          <a:prstGeom prst="rect">
            <a:avLst/>
          </a:prstGeom>
          <a:effectLst>
            <a:outerShdw blurRad="419100" dist="38100" dir="5400000" sx="122000" sy="122000" algn="t" rotWithShape="0">
              <a:prstClr val="black">
                <a:alpha val="40000"/>
              </a:prstClr>
            </a:outerShdw>
          </a:effectLst>
        </p:spPr>
      </p:pic>
      <p:pic>
        <p:nvPicPr>
          <p:cNvPr id="6" name="Picture 5">
            <a:extLst>
              <a:ext uri="{FF2B5EF4-FFF2-40B4-BE49-F238E27FC236}">
                <a16:creationId xmlns:a16="http://schemas.microsoft.com/office/drawing/2014/main" id="{96316C13-F7DC-4F62-95DB-E1AE9FF507BD}"/>
              </a:ext>
            </a:extLst>
          </p:cNvPr>
          <p:cNvPicPr>
            <a:picLocks noChangeAspect="1"/>
          </p:cNvPicPr>
          <p:nvPr/>
        </p:nvPicPr>
        <p:blipFill>
          <a:blip r:embed="rId3"/>
          <a:stretch>
            <a:fillRect/>
          </a:stretch>
        </p:blipFill>
        <p:spPr>
          <a:xfrm>
            <a:off x="0" y="6634976"/>
            <a:ext cx="9144000" cy="223024"/>
          </a:xfrm>
          <a:prstGeom prst="rect">
            <a:avLst/>
          </a:prstGeom>
          <a:effectLst>
            <a:outerShdw blurRad="355600" dist="38100" dir="15660000" sx="107000" sy="107000" algn="t" rotWithShape="0">
              <a:prstClr val="black">
                <a:alpha val="40000"/>
              </a:prstClr>
            </a:outerShdw>
          </a:effectLst>
        </p:spPr>
      </p:pic>
      <p:pic>
        <p:nvPicPr>
          <p:cNvPr id="7" name="Picture 6">
            <a:extLst>
              <a:ext uri="{FF2B5EF4-FFF2-40B4-BE49-F238E27FC236}">
                <a16:creationId xmlns:a16="http://schemas.microsoft.com/office/drawing/2014/main" id="{2F13C41B-0180-430B-A5B4-023E29D7BA3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10667" y="5261015"/>
            <a:ext cx="1143740" cy="1143740"/>
          </a:xfrm>
          <a:prstGeom prst="rect">
            <a:avLst/>
          </a:prstGeom>
        </p:spPr>
      </p:pic>
    </p:spTree>
    <p:extLst>
      <p:ext uri="{BB962C8B-B14F-4D97-AF65-F5344CB8AC3E}">
        <p14:creationId xmlns:p14="http://schemas.microsoft.com/office/powerpoint/2010/main" val="22096478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78EEF2D-36E2-DB43-91B7-22AC1D365A98}"/>
              </a:ext>
            </a:extLst>
          </p:cNvPr>
          <p:cNvPicPr>
            <a:picLocks noChangeAspect="1"/>
          </p:cNvPicPr>
          <p:nvPr/>
        </p:nvPicPr>
        <p:blipFill>
          <a:blip r:embed="rId2"/>
          <a:stretch>
            <a:fillRect/>
          </a:stretch>
        </p:blipFill>
        <p:spPr>
          <a:xfrm>
            <a:off x="0" y="0"/>
            <a:ext cx="9144000" cy="345989"/>
          </a:xfrm>
          <a:prstGeom prst="rect">
            <a:avLst/>
          </a:prstGeom>
          <a:effectLst>
            <a:outerShdw blurRad="419100" dist="38100" dir="5400000" sx="122000" sy="122000" algn="t" rotWithShape="0">
              <a:prstClr val="black">
                <a:alpha val="40000"/>
              </a:prstClr>
            </a:outerShdw>
          </a:effectLst>
        </p:spPr>
      </p:pic>
      <p:pic>
        <p:nvPicPr>
          <p:cNvPr id="6" name="Picture 5">
            <a:extLst>
              <a:ext uri="{FF2B5EF4-FFF2-40B4-BE49-F238E27FC236}">
                <a16:creationId xmlns:a16="http://schemas.microsoft.com/office/drawing/2014/main" id="{1BA2C109-4CCD-7148-8BE3-D81A0350465B}"/>
              </a:ext>
            </a:extLst>
          </p:cNvPr>
          <p:cNvPicPr>
            <a:picLocks noChangeAspect="1"/>
          </p:cNvPicPr>
          <p:nvPr/>
        </p:nvPicPr>
        <p:blipFill>
          <a:blip r:embed="rId2"/>
          <a:stretch>
            <a:fillRect/>
          </a:stretch>
        </p:blipFill>
        <p:spPr>
          <a:xfrm>
            <a:off x="0" y="6634976"/>
            <a:ext cx="9144000" cy="223024"/>
          </a:xfrm>
          <a:prstGeom prst="rect">
            <a:avLst/>
          </a:prstGeom>
          <a:effectLst>
            <a:outerShdw blurRad="355600" dist="38100" dir="15660000" sx="107000" sy="107000" algn="t" rotWithShape="0">
              <a:prstClr val="black">
                <a:alpha val="40000"/>
              </a:prstClr>
            </a:outerShdw>
          </a:effectLst>
        </p:spPr>
      </p:pic>
      <p:sp>
        <p:nvSpPr>
          <p:cNvPr id="10" name="TextBox 9">
            <a:extLst>
              <a:ext uri="{FF2B5EF4-FFF2-40B4-BE49-F238E27FC236}">
                <a16:creationId xmlns:a16="http://schemas.microsoft.com/office/drawing/2014/main" id="{51922139-EB82-4AF1-A928-085788DD5BD9}"/>
              </a:ext>
            </a:extLst>
          </p:cNvPr>
          <p:cNvSpPr txBox="1"/>
          <p:nvPr/>
        </p:nvSpPr>
        <p:spPr>
          <a:xfrm>
            <a:off x="1171852" y="3686543"/>
            <a:ext cx="6861216" cy="190821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70" normalizeH="0" baseline="0" noProof="0" dirty="0">
                <a:ln>
                  <a:noFill/>
                </a:ln>
                <a:solidFill>
                  <a:srgbClr val="4F81BD">
                    <a:lumMod val="75000"/>
                  </a:srgbClr>
                </a:solidFill>
                <a:effectLst/>
                <a:uLnTx/>
                <a:uFillTx/>
                <a:latin typeface="Open Sans" panose="020B0606030504020204" pitchFamily="34" charset="0"/>
                <a:ea typeface="Open Sans" panose="020B0606030504020204" pitchFamily="34" charset="0"/>
                <a:cs typeface="Open Sans" panose="020B0606030504020204" pitchFamily="34" charset="0"/>
              </a:rPr>
              <a:t>pwract.org</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70" normalizeH="0" baseline="0" noProof="0" dirty="0">
              <a:ln>
                <a:noFill/>
              </a:ln>
              <a:solidFill>
                <a:srgbClr val="4F81BD">
                  <a:lumMod val="75000"/>
                </a:srgbClr>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algn="ctr">
              <a:defRPr/>
            </a:pPr>
            <a:r>
              <a:rPr kumimoji="0" lang="en-US" sz="1800" b="1" i="0" u="none" strike="noStrike" kern="1200" cap="none" spc="70" normalizeH="0" baseline="0" noProof="0" dirty="0">
                <a:ln>
                  <a:noFill/>
                </a:ln>
                <a:solidFill>
                  <a:srgbClr val="4F81BD">
                    <a:lumMod val="75000"/>
                  </a:srgbClr>
                </a:solidFill>
                <a:effectLst/>
                <a:uLnTx/>
                <a:uFillTx/>
                <a:latin typeface="Open Sans" panose="020B0606030504020204" pitchFamily="34" charset="0"/>
                <a:ea typeface="Open Sans" panose="020B0606030504020204" pitchFamily="34" charset="0"/>
                <a:cs typeface="Open Sans" panose="020B0606030504020204" pitchFamily="34" charset="0"/>
              </a:rPr>
              <a:t>Join the PWR Listserv by </a:t>
            </a:r>
            <a:r>
              <a:rPr kumimoji="0" lang="en-US" sz="1800" b="1" i="0" u="none" strike="noStrike" kern="1200" cap="none" spc="70" normalizeH="0" baseline="0" noProof="0" dirty="0">
                <a:ln>
                  <a:noFill/>
                </a:ln>
                <a:solidFill>
                  <a:srgbClr val="4F81BD">
                    <a:lumMod val="75000"/>
                  </a:srgbClr>
                </a:solidFill>
                <a:effectLst/>
                <a:uLnTx/>
                <a:uFillTx/>
                <a:latin typeface="Open Sans" panose="020B0606030504020204" pitchFamily="34" charset="0"/>
                <a:ea typeface="Open Sans" panose="020B0606030504020204" pitchFamily="34" charset="0"/>
                <a:cs typeface="Open Sans" panose="020B0606030504020204" pitchFamily="34" charset="0"/>
                <a:hlinkClick r:id="rId3"/>
              </a:rPr>
              <a:t>clicking here</a:t>
            </a:r>
            <a:endParaRPr lang="x-none" dirty="0"/>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70" normalizeH="0" baseline="0" noProof="0" dirty="0">
                <a:ln>
                  <a:noFill/>
                </a:ln>
                <a:solidFill>
                  <a:srgbClr val="4F81BD">
                    <a:lumMod val="75000"/>
                  </a:srgbClr>
                </a:solidFill>
                <a:effectLst/>
                <a:uLnTx/>
                <a:uFillTx/>
                <a:latin typeface="Open Sans" panose="020B0606030504020204" pitchFamily="34" charset="0"/>
                <a:ea typeface="Open Sans" panose="020B0606030504020204" pitchFamily="34" charset="0"/>
                <a:cs typeface="Open Sans" panose="020B0606030504020204" pitchFamily="34" charset="0"/>
              </a:rPr>
              <a:t>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70" normalizeH="0" baseline="0" noProof="0" dirty="0">
                <a:ln>
                  <a:noFill/>
                </a:ln>
                <a:solidFill>
                  <a:srgbClr val="4F81BD">
                    <a:lumMod val="75000"/>
                  </a:srgbClr>
                </a:solidFill>
                <a:effectLst/>
                <a:uLnTx/>
                <a:uFillTx/>
                <a:latin typeface="Open Sans" panose="020B0606030504020204" pitchFamily="34" charset="0"/>
                <a:ea typeface="Open Sans" panose="020B0606030504020204" pitchFamily="34" charset="0"/>
                <a:cs typeface="Open Sans" panose="020B0606030504020204" pitchFamily="34" charset="0"/>
              </a:rPr>
              <a:t>Kathleen Almy</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70" normalizeH="0" baseline="0" noProof="0" dirty="0">
                <a:ln>
                  <a:noFill/>
                </a:ln>
                <a:solidFill>
                  <a:srgbClr val="4F81BD">
                    <a:lumMod val="75000"/>
                  </a:srgbClr>
                </a:solidFill>
                <a:effectLst/>
                <a:uLnTx/>
                <a:uFillTx/>
                <a:latin typeface="Open Sans" panose="020B0606030504020204" pitchFamily="34" charset="0"/>
                <a:ea typeface="Open Sans" panose="020B0606030504020204" pitchFamily="34" charset="0"/>
                <a:cs typeface="Open Sans" panose="020B0606030504020204" pitchFamily="34" charset="0"/>
              </a:rPr>
              <a:t>kalmy@niu.edu</a:t>
            </a:r>
          </a:p>
        </p:txBody>
      </p:sp>
      <p:pic>
        <p:nvPicPr>
          <p:cNvPr id="13" name="Picture 12">
            <a:extLst>
              <a:ext uri="{FF2B5EF4-FFF2-40B4-BE49-F238E27FC236}">
                <a16:creationId xmlns:a16="http://schemas.microsoft.com/office/drawing/2014/main" id="{C7EF280A-29DB-46FF-A16C-E3F74817C7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10667" y="5261015"/>
            <a:ext cx="1143740" cy="1143740"/>
          </a:xfrm>
          <a:prstGeom prst="rect">
            <a:avLst/>
          </a:prstGeom>
        </p:spPr>
      </p:pic>
      <p:pic>
        <p:nvPicPr>
          <p:cNvPr id="14" name="Picture 13">
            <a:extLst>
              <a:ext uri="{FF2B5EF4-FFF2-40B4-BE49-F238E27FC236}">
                <a16:creationId xmlns:a16="http://schemas.microsoft.com/office/drawing/2014/main" id="{DA6B51A9-629D-4271-A8FA-F069DD845A3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13694" y="539709"/>
            <a:ext cx="2916613" cy="2916613"/>
          </a:xfrm>
          <a:prstGeom prst="rect">
            <a:avLst/>
          </a:prstGeom>
        </p:spPr>
      </p:pic>
    </p:spTree>
    <p:extLst>
      <p:ext uri="{BB962C8B-B14F-4D97-AF65-F5344CB8AC3E}">
        <p14:creationId xmlns:p14="http://schemas.microsoft.com/office/powerpoint/2010/main" val="3702825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807" y="402022"/>
            <a:ext cx="8229600" cy="1143000"/>
          </a:xfrm>
        </p:spPr>
        <p:txBody>
          <a:bodyPr>
            <a:normAutofit fontScale="90000"/>
          </a:bodyPr>
          <a:lstStyle/>
          <a:p>
            <a:r>
              <a:rPr lang="en-US" sz="3100" b="1" spc="70" dirty="0">
                <a:solidFill>
                  <a:schemeClr val="accent1">
                    <a:lumMod val="75000"/>
                  </a:schemeClr>
                </a:solidFill>
                <a:latin typeface="Open Sans" panose="020B0606030504020204" pitchFamily="34" charset="0"/>
                <a:ea typeface="Open Sans" panose="020B0606030504020204" pitchFamily="34" charset="0"/>
                <a:cs typeface="Open Sans" panose="020B0606030504020204" pitchFamily="34" charset="0"/>
              </a:rPr>
              <a:t>Postsecondary</a:t>
            </a:r>
            <a:r>
              <a:rPr lang="en-US" b="1" dirty="0">
                <a:solidFill>
                  <a:srgbClr val="0070C0"/>
                </a:solidFill>
              </a:rPr>
              <a:t> </a:t>
            </a:r>
            <a:r>
              <a:rPr lang="en-US" sz="3100" b="1" spc="70" dirty="0">
                <a:solidFill>
                  <a:schemeClr val="accent1">
                    <a:lumMod val="75000"/>
                  </a:schemeClr>
                </a:solidFill>
                <a:latin typeface="Open Sans" panose="020B0606030504020204" pitchFamily="34" charset="0"/>
                <a:ea typeface="Open Sans" panose="020B0606030504020204" pitchFamily="34" charset="0"/>
                <a:cs typeface="Open Sans" panose="020B0606030504020204" pitchFamily="34" charset="0"/>
              </a:rPr>
              <a:t>and Workforce </a:t>
            </a:r>
            <a:br>
              <a:rPr lang="en-US" sz="3100" b="1" spc="70" dirty="0">
                <a:solidFill>
                  <a:schemeClr val="accent1">
                    <a:lumMod val="75000"/>
                  </a:schemeClr>
                </a:solidFill>
                <a:latin typeface="Open Sans" panose="020B0606030504020204" pitchFamily="34" charset="0"/>
                <a:ea typeface="Open Sans" panose="020B0606030504020204" pitchFamily="34" charset="0"/>
                <a:cs typeface="Open Sans" panose="020B0606030504020204" pitchFamily="34" charset="0"/>
              </a:rPr>
            </a:br>
            <a:r>
              <a:rPr lang="en-US" sz="3100" b="1" spc="70" dirty="0">
                <a:solidFill>
                  <a:schemeClr val="accent1">
                    <a:lumMod val="75000"/>
                  </a:schemeClr>
                </a:solidFill>
                <a:latin typeface="Open Sans" panose="020B0606030504020204" pitchFamily="34" charset="0"/>
                <a:ea typeface="Open Sans" panose="020B0606030504020204" pitchFamily="34" charset="0"/>
                <a:cs typeface="Open Sans" panose="020B0606030504020204" pitchFamily="34" charset="0"/>
              </a:rPr>
              <a:t>Readiness Act </a:t>
            </a:r>
          </a:p>
        </p:txBody>
      </p:sp>
      <p:sp>
        <p:nvSpPr>
          <p:cNvPr id="3" name="Content Placeholder 2"/>
          <p:cNvSpPr>
            <a:spLocks noGrp="1"/>
          </p:cNvSpPr>
          <p:nvPr>
            <p:ph idx="1"/>
          </p:nvPr>
        </p:nvSpPr>
        <p:spPr>
          <a:xfrm>
            <a:off x="985268" y="2005196"/>
            <a:ext cx="7123562" cy="3255819"/>
          </a:xfrm>
        </p:spPr>
        <p:txBody>
          <a:bodyPr>
            <a:normAutofit/>
          </a:bodyPr>
          <a:lstStyle/>
          <a:p>
            <a:pPr marL="457200" lvl="1" indent="0">
              <a:spcAft>
                <a:spcPts val="900"/>
              </a:spcAft>
              <a:buNone/>
            </a:pPr>
            <a:r>
              <a:rPr lang="en-US" sz="2200" b="1" dirty="0">
                <a:solidFill>
                  <a:prstClr val="black">
                    <a:lumMod val="65000"/>
                    <a:lumOff val="35000"/>
                  </a:prstClr>
                </a:solidFill>
                <a:latin typeface="Open Sans" panose="020B0606030504020204" pitchFamily="34" charset="0"/>
                <a:ea typeface="Open Sans" panose="020B0606030504020204" pitchFamily="34" charset="0"/>
                <a:cs typeface="Open Sans" panose="020B0606030504020204" pitchFamily="34" charset="0"/>
              </a:rPr>
              <a:t>Public Act 99-0674</a:t>
            </a:r>
            <a:r>
              <a:rPr lang="en-US" sz="1600" b="1" dirty="0">
                <a:solidFill>
                  <a:prstClr val="black">
                    <a:lumMod val="65000"/>
                    <a:lumOff val="35000"/>
                  </a:prstClr>
                </a:solidFill>
                <a:latin typeface="Open Sans" panose="020B0606030504020204" pitchFamily="34" charset="0"/>
                <a:ea typeface="Open Sans" panose="020B0606030504020204" pitchFamily="34" charset="0"/>
                <a:cs typeface="Open Sans" panose="020B0606030504020204" pitchFamily="34" charset="0"/>
              </a:rPr>
              <a:t> </a:t>
            </a:r>
            <a:r>
              <a:rPr lang="en-US" sz="1600" dirty="0">
                <a:solidFill>
                  <a:prstClr val="black">
                    <a:lumMod val="65000"/>
                    <a:lumOff val="35000"/>
                  </a:prstClr>
                </a:solidFill>
                <a:latin typeface="Open Sans" panose="020B0606030504020204" pitchFamily="34" charset="0"/>
                <a:ea typeface="Open Sans" panose="020B0606030504020204" pitchFamily="34" charset="0"/>
                <a:cs typeface="Open Sans" panose="020B0606030504020204" pitchFamily="34" charset="0"/>
              </a:rPr>
              <a:t>(HB 5729); signed by Governor on 7/29/16</a:t>
            </a:r>
          </a:p>
          <a:p>
            <a:pPr marL="457200" lvl="1" indent="-457200">
              <a:spcAft>
                <a:spcPts val="900"/>
              </a:spcAft>
              <a:buNone/>
            </a:pPr>
            <a:r>
              <a:rPr lang="en-US" sz="2200" b="1" dirty="0">
                <a:solidFill>
                  <a:prstClr val="black">
                    <a:lumMod val="65000"/>
                    <a:lumOff val="35000"/>
                  </a:prstClr>
                </a:solidFill>
                <a:latin typeface="Open Sans" panose="020B0606030504020204" pitchFamily="34" charset="0"/>
                <a:ea typeface="Open Sans" panose="020B0606030504020204" pitchFamily="34" charset="0"/>
                <a:cs typeface="Open Sans" panose="020B0606030504020204" pitchFamily="34" charset="0"/>
              </a:rPr>
              <a:t>Four components:</a:t>
            </a:r>
          </a:p>
          <a:p>
            <a:pPr>
              <a:lnSpc>
                <a:spcPts val="1550"/>
              </a:lnSpc>
              <a:spcAft>
                <a:spcPts val="900"/>
              </a:spcAft>
              <a:buSzPct val="114000"/>
              <a:buFont typeface="Arial" panose="020B0604020202020204" pitchFamily="34" charset="0"/>
              <a:buChar char="•"/>
            </a:pPr>
            <a:r>
              <a:rPr lang="en-US" sz="1600" dirty="0">
                <a:solidFill>
                  <a:prstClr val="black">
                    <a:lumMod val="65000"/>
                    <a:lumOff val="35000"/>
                  </a:prstClr>
                </a:solidFill>
                <a:latin typeface="Open Sans" panose="020B0606030504020204" pitchFamily="34" charset="0"/>
                <a:ea typeface="Open Sans" panose="020B0606030504020204" pitchFamily="34" charset="0"/>
                <a:cs typeface="Open Sans" panose="020B0606030504020204" pitchFamily="34" charset="0"/>
              </a:rPr>
              <a:t>Postsecondary and Career Expectations (</a:t>
            </a:r>
            <a:r>
              <a:rPr lang="en-US" sz="1600" dirty="0" err="1">
                <a:solidFill>
                  <a:prstClr val="black">
                    <a:lumMod val="65000"/>
                    <a:lumOff val="35000"/>
                  </a:prstClr>
                </a:solidFill>
                <a:latin typeface="Open Sans" panose="020B0606030504020204" pitchFamily="34" charset="0"/>
                <a:ea typeface="Open Sans" panose="020B0606030504020204" pitchFamily="34" charset="0"/>
                <a:cs typeface="Open Sans" panose="020B0606030504020204" pitchFamily="34" charset="0"/>
              </a:rPr>
              <a:t>PaCE</a:t>
            </a:r>
            <a:r>
              <a:rPr lang="en-US" sz="1600" dirty="0">
                <a:solidFill>
                  <a:prstClr val="black">
                    <a:lumMod val="65000"/>
                    <a:lumOff val="35000"/>
                  </a:prstClr>
                </a:solidFill>
                <a:latin typeface="Open Sans" panose="020B0606030504020204" pitchFamily="34" charset="0"/>
                <a:ea typeface="Open Sans" panose="020B0606030504020204" pitchFamily="34" charset="0"/>
                <a:cs typeface="Open Sans" panose="020B0606030504020204" pitchFamily="34" charset="0"/>
              </a:rPr>
              <a:t>)</a:t>
            </a:r>
          </a:p>
          <a:p>
            <a:pPr>
              <a:lnSpc>
                <a:spcPts val="1550"/>
              </a:lnSpc>
              <a:spcAft>
                <a:spcPts val="900"/>
              </a:spcAft>
              <a:buSzPct val="114000"/>
              <a:buFont typeface="Arial" panose="020B0604020202020204" pitchFamily="34" charset="0"/>
              <a:buChar char="•"/>
            </a:pPr>
            <a:r>
              <a:rPr lang="en-US" sz="1600" dirty="0">
                <a:solidFill>
                  <a:prstClr val="black">
                    <a:lumMod val="65000"/>
                    <a:lumOff val="35000"/>
                  </a:prstClr>
                </a:solidFill>
                <a:latin typeface="Open Sans" panose="020B0606030504020204" pitchFamily="34" charset="0"/>
                <a:ea typeface="Open Sans" panose="020B0606030504020204" pitchFamily="34" charset="0"/>
                <a:cs typeface="Open Sans" panose="020B0606030504020204" pitchFamily="34" charset="0"/>
              </a:rPr>
              <a:t>College &amp; Career Pathway Endorsements on High School Diplomas</a:t>
            </a:r>
          </a:p>
          <a:p>
            <a:pPr>
              <a:lnSpc>
                <a:spcPts val="1550"/>
              </a:lnSpc>
              <a:spcAft>
                <a:spcPts val="900"/>
              </a:spcAft>
              <a:buSzPct val="114000"/>
              <a:buFont typeface="Arial" panose="020B0604020202020204" pitchFamily="34" charset="0"/>
              <a:buChar char="•"/>
            </a:pPr>
            <a:r>
              <a:rPr lang="en-US" sz="1600" dirty="0">
                <a:solidFill>
                  <a:schemeClr val="accent1"/>
                </a:solidFill>
                <a:latin typeface="Open Sans" panose="020B0606030504020204" pitchFamily="34" charset="0"/>
                <a:ea typeface="Open Sans" panose="020B0606030504020204" pitchFamily="34" charset="0"/>
                <a:cs typeface="Open Sans" panose="020B0606030504020204" pitchFamily="34" charset="0"/>
              </a:rPr>
              <a:t>Scaling of 12th Grade Transitional Courses</a:t>
            </a:r>
          </a:p>
          <a:p>
            <a:pPr>
              <a:lnSpc>
                <a:spcPts val="1550"/>
              </a:lnSpc>
              <a:spcAft>
                <a:spcPts val="900"/>
              </a:spcAft>
              <a:buSzPct val="114000"/>
              <a:buFont typeface="Arial" panose="020B0604020202020204" pitchFamily="34" charset="0"/>
              <a:buChar char="•"/>
            </a:pPr>
            <a:r>
              <a:rPr lang="en-US" sz="1600" dirty="0">
                <a:solidFill>
                  <a:prstClr val="black">
                    <a:lumMod val="65000"/>
                    <a:lumOff val="35000"/>
                  </a:prstClr>
                </a:solidFill>
                <a:latin typeface="Open Sans" panose="020B0606030504020204" pitchFamily="34" charset="0"/>
                <a:ea typeface="Open Sans" panose="020B0606030504020204" pitchFamily="34" charset="0"/>
                <a:cs typeface="Open Sans" panose="020B0606030504020204" pitchFamily="34" charset="0"/>
              </a:rPr>
              <a:t>Pilot of Competency-based High School Graduation Requirements</a:t>
            </a:r>
          </a:p>
          <a:p>
            <a:pPr marL="411480" lvl="2" indent="0">
              <a:spcAft>
                <a:spcPts val="900"/>
              </a:spcAft>
              <a:buNone/>
            </a:pPr>
            <a:endParaRPr lang="en-US" sz="1650" dirty="0"/>
          </a:p>
          <a:p>
            <a:pPr marL="411480" lvl="2" indent="0">
              <a:spcAft>
                <a:spcPts val="900"/>
              </a:spcAft>
              <a:buNone/>
            </a:pPr>
            <a:endParaRPr lang="en-US" sz="1650" dirty="0"/>
          </a:p>
          <a:p>
            <a:pPr marL="205740" lvl="1" indent="0">
              <a:spcAft>
                <a:spcPts val="900"/>
              </a:spcAft>
              <a:buNone/>
            </a:pPr>
            <a:endParaRPr lang="en-US" sz="2400" b="1" u="sng" dirty="0">
              <a:solidFill>
                <a:srgbClr val="002060"/>
              </a:solidFill>
            </a:endParaRPr>
          </a:p>
        </p:txBody>
      </p:sp>
      <p:sp>
        <p:nvSpPr>
          <p:cNvPr id="4" name="TextBox 3"/>
          <p:cNvSpPr txBox="1"/>
          <p:nvPr/>
        </p:nvSpPr>
        <p:spPr>
          <a:xfrm>
            <a:off x="736187" y="4851167"/>
            <a:ext cx="7123561" cy="116955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70" normalizeH="0" baseline="0" noProof="0" dirty="0">
                <a:ln>
                  <a:noFill/>
                </a:ln>
                <a:solidFill>
                  <a:srgbClr val="4F81BD">
                    <a:lumMod val="75000"/>
                  </a:srgbClr>
                </a:solidFill>
                <a:effectLst/>
                <a:uLnTx/>
                <a:uFillTx/>
                <a:latin typeface="Open Sans" panose="020B0606030504020204" pitchFamily="34" charset="0"/>
                <a:ea typeface="Open Sans" panose="020B0606030504020204" pitchFamily="34" charset="0"/>
                <a:cs typeface="Open Sans" panose="020B0606030504020204" pitchFamily="34" charset="0"/>
                <a:hlinkClick r:id="rId3"/>
              </a:rPr>
              <a:t>www.pwract.org</a:t>
            </a:r>
            <a:endParaRPr kumimoji="0" lang="en-US" sz="2800" b="1" i="0" u="none" strike="noStrike" kern="1200" cap="none" spc="70" normalizeH="0" baseline="0" noProof="0" dirty="0">
              <a:ln>
                <a:noFill/>
              </a:ln>
              <a:solidFill>
                <a:srgbClr val="4F81BD">
                  <a:lumMod val="75000"/>
                </a:srgbClr>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2400" b="1" spc="70" dirty="0">
                <a:solidFill>
                  <a:srgbClr val="4F81BD">
                    <a:lumMod val="75000"/>
                  </a:srgbClr>
                </a:solidFill>
                <a:latin typeface="Open Sans" panose="020B0606030504020204" pitchFamily="34" charset="0"/>
                <a:ea typeface="Open Sans" panose="020B0606030504020204" pitchFamily="34" charset="0"/>
                <a:cs typeface="Open Sans" panose="020B0606030504020204" pitchFamily="34" charset="0"/>
                <a:hlinkClick r:id="rId4"/>
              </a:rPr>
              <a:t>Link</a:t>
            </a:r>
            <a:r>
              <a:rPr lang="en-US" sz="2400" b="1" spc="70" dirty="0">
                <a:solidFill>
                  <a:srgbClr val="4F81BD">
                    <a:lumMod val="75000"/>
                  </a:srgbClr>
                </a:solidFill>
                <a:latin typeface="Open Sans" panose="020B0606030504020204" pitchFamily="34" charset="0"/>
                <a:ea typeface="Open Sans" panose="020B0606030504020204" pitchFamily="34" charset="0"/>
                <a:cs typeface="Open Sans" panose="020B0606030504020204" pitchFamily="34" charset="0"/>
              </a:rPr>
              <a:t> to October 16 TM Overview webinar.</a:t>
            </a:r>
            <a:endParaRPr kumimoji="0" lang="en-US" sz="2400" b="1" i="0" u="none" strike="noStrike" kern="1200" cap="none" spc="70" normalizeH="0" baseline="0" noProof="0" dirty="0">
              <a:ln>
                <a:noFill/>
              </a:ln>
              <a:solidFill>
                <a:srgbClr val="4F81BD">
                  <a:lumMod val="75000"/>
                </a:srgbClr>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5" name="Picture 4">
            <a:extLst>
              <a:ext uri="{FF2B5EF4-FFF2-40B4-BE49-F238E27FC236}">
                <a16:creationId xmlns:a16="http://schemas.microsoft.com/office/drawing/2014/main" id="{F02677D3-C625-4462-83FF-89A730C70B37}"/>
              </a:ext>
            </a:extLst>
          </p:cNvPr>
          <p:cNvPicPr>
            <a:picLocks noChangeAspect="1"/>
          </p:cNvPicPr>
          <p:nvPr/>
        </p:nvPicPr>
        <p:blipFill>
          <a:blip r:embed="rId5"/>
          <a:stretch>
            <a:fillRect/>
          </a:stretch>
        </p:blipFill>
        <p:spPr>
          <a:xfrm>
            <a:off x="0" y="0"/>
            <a:ext cx="9144000" cy="345989"/>
          </a:xfrm>
          <a:prstGeom prst="rect">
            <a:avLst/>
          </a:prstGeom>
          <a:effectLst>
            <a:outerShdw blurRad="419100" dist="38100" dir="5400000" sx="122000" sy="122000" algn="t" rotWithShape="0">
              <a:prstClr val="black">
                <a:alpha val="40000"/>
              </a:prstClr>
            </a:outerShdw>
          </a:effectLst>
        </p:spPr>
      </p:pic>
      <p:pic>
        <p:nvPicPr>
          <p:cNvPr id="6" name="Picture 5">
            <a:extLst>
              <a:ext uri="{FF2B5EF4-FFF2-40B4-BE49-F238E27FC236}">
                <a16:creationId xmlns:a16="http://schemas.microsoft.com/office/drawing/2014/main" id="{58F0181C-2648-49A0-BC51-01E81C46B8D2}"/>
              </a:ext>
            </a:extLst>
          </p:cNvPr>
          <p:cNvPicPr>
            <a:picLocks noChangeAspect="1"/>
          </p:cNvPicPr>
          <p:nvPr/>
        </p:nvPicPr>
        <p:blipFill>
          <a:blip r:embed="rId5"/>
          <a:stretch>
            <a:fillRect/>
          </a:stretch>
        </p:blipFill>
        <p:spPr>
          <a:xfrm>
            <a:off x="0" y="6634976"/>
            <a:ext cx="9144000" cy="223024"/>
          </a:xfrm>
          <a:prstGeom prst="rect">
            <a:avLst/>
          </a:prstGeom>
          <a:effectLst>
            <a:outerShdw blurRad="355600" dist="38100" dir="15660000" sx="107000" sy="107000" algn="t" rotWithShape="0">
              <a:prstClr val="black">
                <a:alpha val="40000"/>
              </a:prstClr>
            </a:outerShdw>
          </a:effectLst>
        </p:spPr>
      </p:pic>
      <p:pic>
        <p:nvPicPr>
          <p:cNvPr id="13" name="Picture 12">
            <a:extLst>
              <a:ext uri="{FF2B5EF4-FFF2-40B4-BE49-F238E27FC236}">
                <a16:creationId xmlns:a16="http://schemas.microsoft.com/office/drawing/2014/main" id="{06489634-B37E-4CAF-B041-3AD8BD65C83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10667" y="5261015"/>
            <a:ext cx="1143740" cy="1143740"/>
          </a:xfrm>
          <a:prstGeom prst="rect">
            <a:avLst/>
          </a:prstGeom>
        </p:spPr>
      </p:pic>
    </p:spTree>
    <p:extLst>
      <p:ext uri="{BB962C8B-B14F-4D97-AF65-F5344CB8AC3E}">
        <p14:creationId xmlns:p14="http://schemas.microsoft.com/office/powerpoint/2010/main" val="611244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7970" y="1571988"/>
            <a:ext cx="8176437" cy="4260897"/>
          </a:xfrm>
        </p:spPr>
        <p:txBody>
          <a:bodyPr>
            <a:normAutofit fontScale="70000" lnSpcReduction="20000"/>
          </a:bodyPr>
          <a:lstStyle/>
          <a:p>
            <a:pPr>
              <a:buClr>
                <a:schemeClr val="tx1"/>
              </a:buClr>
            </a:pPr>
            <a:r>
              <a:rPr lang="en-US" sz="2000" dirty="0">
                <a:latin typeface="Open Sans" panose="020B0606030504020204" pitchFamily="34" charset="0"/>
                <a:ea typeface="Open Sans" panose="020B0606030504020204" pitchFamily="34" charset="0"/>
                <a:cs typeface="Open Sans" panose="020B0606030504020204" pitchFamily="34" charset="0"/>
              </a:rPr>
              <a:t>Courses are based on a student’s meta major.</a:t>
            </a:r>
          </a:p>
          <a:p>
            <a:pPr>
              <a:buClr>
                <a:schemeClr val="tx1"/>
              </a:buClr>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a:buClr>
                <a:schemeClr val="tx1"/>
              </a:buClr>
            </a:pPr>
            <a:r>
              <a:rPr lang="en-US" sz="2000" dirty="0">
                <a:latin typeface="Open Sans" panose="020B0606030504020204" pitchFamily="34" charset="0"/>
                <a:ea typeface="Open Sans" panose="020B0606030504020204" pitchFamily="34" charset="0"/>
                <a:cs typeface="Open Sans" panose="020B0606030504020204" pitchFamily="34" charset="0"/>
              </a:rPr>
              <a:t>Courses are for </a:t>
            </a:r>
            <a:r>
              <a:rPr lang="en-US" sz="2000" b="1" dirty="0">
                <a:latin typeface="Open Sans" panose="020B0606030504020204" pitchFamily="34" charset="0"/>
                <a:ea typeface="Open Sans" panose="020B0606030504020204" pitchFamily="34" charset="0"/>
                <a:cs typeface="Open Sans" panose="020B0606030504020204" pitchFamily="34" charset="0"/>
              </a:rPr>
              <a:t>seniors</a:t>
            </a:r>
            <a:r>
              <a:rPr lang="en-US" sz="2000" dirty="0">
                <a:latin typeface="Open Sans" panose="020B0606030504020204" pitchFamily="34" charset="0"/>
                <a:ea typeface="Open Sans" panose="020B0606030504020204" pitchFamily="34" charset="0"/>
                <a:cs typeface="Open Sans" panose="020B0606030504020204" pitchFamily="34" charset="0"/>
              </a:rPr>
              <a:t> who have met or who are meeting third year state graduation requirement in math</a:t>
            </a:r>
          </a:p>
          <a:p>
            <a:pPr>
              <a:buClr>
                <a:schemeClr val="tx1"/>
              </a:buClr>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a:buClr>
                <a:schemeClr val="tx1"/>
              </a:buClr>
            </a:pPr>
            <a:r>
              <a:rPr lang="en-US" sz="2000" dirty="0">
                <a:latin typeface="Open Sans" panose="020B0606030504020204" pitchFamily="34" charset="0"/>
                <a:ea typeface="Open Sans" panose="020B0606030504020204" pitchFamily="34" charset="0"/>
                <a:cs typeface="Open Sans" panose="020B0606030504020204" pitchFamily="34" charset="0"/>
              </a:rPr>
              <a:t>Placement lasts 18 months after receiving it and is based on final grade in course.</a:t>
            </a:r>
          </a:p>
          <a:p>
            <a:pPr>
              <a:buClr>
                <a:schemeClr val="tx1"/>
              </a:buClr>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a:buClr>
                <a:schemeClr val="tx1"/>
              </a:buClr>
            </a:pPr>
            <a:r>
              <a:rPr lang="en-US" sz="2000" dirty="0">
                <a:latin typeface="Open Sans" panose="020B0606030504020204" pitchFamily="34" charset="0"/>
                <a:ea typeface="Open Sans" panose="020B0606030504020204" pitchFamily="34" charset="0"/>
                <a:cs typeface="Open Sans" panose="020B0606030504020204" pitchFamily="34" charset="0"/>
              </a:rPr>
              <a:t>Courses will be transcripted at high school level using a portability code</a:t>
            </a:r>
          </a:p>
          <a:p>
            <a:pPr lvl="1">
              <a:buClr>
                <a:schemeClr val="tx1"/>
              </a:buClr>
            </a:pPr>
            <a:r>
              <a:rPr lang="en-US" sz="1600" dirty="0">
                <a:latin typeface="Open Sans" panose="020B0606030504020204" pitchFamily="34" charset="0"/>
                <a:ea typeface="Open Sans" panose="020B0606030504020204" pitchFamily="34" charset="0"/>
                <a:cs typeface="Open Sans" panose="020B0606030504020204" pitchFamily="34" charset="0"/>
              </a:rPr>
              <a:t>3 New ISBE SIS course codes are available for ISBE reporting purposes</a:t>
            </a:r>
          </a:p>
          <a:p>
            <a:pPr>
              <a:buClr>
                <a:schemeClr val="tx1"/>
              </a:buClr>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a:buClr>
                <a:schemeClr val="tx1"/>
              </a:buClr>
            </a:pPr>
            <a:r>
              <a:rPr lang="en-US" sz="2000" dirty="0">
                <a:latin typeface="Open Sans" panose="020B0606030504020204" pitchFamily="34" charset="0"/>
                <a:ea typeface="Open Sans" panose="020B0606030504020204" pitchFamily="34" charset="0"/>
                <a:cs typeface="Open Sans" panose="020B0606030504020204" pitchFamily="34" charset="0"/>
              </a:rPr>
              <a:t>Courses can be one semester (still one credit) or one year (allows for senior year dual credit)    </a:t>
            </a:r>
          </a:p>
          <a:p>
            <a:pPr>
              <a:buClr>
                <a:schemeClr val="tx1"/>
              </a:buClr>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a:buClr>
                <a:schemeClr val="tx1"/>
              </a:buClr>
            </a:pPr>
            <a:r>
              <a:rPr lang="en-US" sz="2000" dirty="0">
                <a:latin typeface="Open Sans" panose="020B0606030504020204" pitchFamily="34" charset="0"/>
                <a:ea typeface="Open Sans" panose="020B0606030504020204" pitchFamily="34" charset="0"/>
                <a:cs typeface="Open Sans" panose="020B0606030504020204" pitchFamily="34" charset="0"/>
              </a:rPr>
              <a:t>Dual credit qualifications for teachers do not apply. Flexibility in where course is offered at HS. </a:t>
            </a:r>
          </a:p>
          <a:p>
            <a:pPr>
              <a:buClr>
                <a:schemeClr val="tx1"/>
              </a:buClr>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a:buClr>
                <a:schemeClr val="tx1"/>
              </a:buClr>
            </a:pPr>
            <a:r>
              <a:rPr lang="en-US" sz="2000" dirty="0">
                <a:latin typeface="Open Sans" panose="020B0606030504020204" pitchFamily="34" charset="0"/>
                <a:ea typeface="Open Sans" panose="020B0606030504020204" pitchFamily="34" charset="0"/>
                <a:cs typeface="Open Sans" panose="020B0606030504020204" pitchFamily="34" charset="0"/>
              </a:rPr>
              <a:t>Students get </a:t>
            </a:r>
            <a:r>
              <a:rPr lang="en-US" sz="2000" u="sng" dirty="0">
                <a:latin typeface="Open Sans" panose="020B0606030504020204" pitchFamily="34" charset="0"/>
                <a:ea typeface="Open Sans" panose="020B0606030504020204" pitchFamily="34" charset="0"/>
                <a:cs typeface="Open Sans" panose="020B0606030504020204" pitchFamily="34" charset="0"/>
              </a:rPr>
              <a:t>guaranteed placement</a:t>
            </a:r>
            <a:r>
              <a:rPr lang="en-US" sz="2000" dirty="0">
                <a:latin typeface="Open Sans" panose="020B0606030504020204" pitchFamily="34" charset="0"/>
                <a:ea typeface="Open Sans" panose="020B0606030504020204" pitchFamily="34" charset="0"/>
                <a:cs typeface="Open Sans" panose="020B0606030504020204" pitchFamily="34" charset="0"/>
              </a:rPr>
              <a:t> at all IL CCs and any accepting IL universities.</a:t>
            </a:r>
            <a:endParaRPr lang="en-US" sz="2400" dirty="0">
              <a:latin typeface="Open Sans" panose="020B0606030504020204" pitchFamily="34" charset="0"/>
              <a:ea typeface="Open Sans" panose="020B0606030504020204" pitchFamily="34" charset="0"/>
              <a:cs typeface="Open Sans" panose="020B0606030504020204" pitchFamily="34" charset="0"/>
            </a:endParaRPr>
          </a:p>
          <a:p>
            <a:pPr>
              <a:buClr>
                <a:schemeClr val="tx1"/>
              </a:buClr>
            </a:pPr>
            <a:endParaRPr lang="en-US"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p:cNvSpPr>
            <a:spLocks noGrp="1"/>
          </p:cNvSpPr>
          <p:nvPr>
            <p:ph type="title"/>
          </p:nvPr>
        </p:nvSpPr>
        <p:spPr>
          <a:xfrm>
            <a:off x="286734" y="558839"/>
            <a:ext cx="8424820" cy="919640"/>
          </a:xfrm>
        </p:spPr>
        <p:txBody>
          <a:bodyPr>
            <a:noAutofit/>
          </a:bodyPr>
          <a:lstStyle/>
          <a:p>
            <a:r>
              <a:rPr lang="en-US" sz="2800" b="1" spc="70" dirty="0">
                <a:solidFill>
                  <a:schemeClr val="accent1">
                    <a:lumMod val="75000"/>
                  </a:schemeClr>
                </a:solidFill>
                <a:latin typeface="Open Sans" panose="020B0606030504020204" pitchFamily="34" charset="0"/>
              </a:rPr>
              <a:t>TM Basics</a:t>
            </a:r>
          </a:p>
        </p:txBody>
      </p:sp>
      <p:pic>
        <p:nvPicPr>
          <p:cNvPr id="4" name="Picture 3">
            <a:extLst>
              <a:ext uri="{FF2B5EF4-FFF2-40B4-BE49-F238E27FC236}">
                <a16:creationId xmlns:a16="http://schemas.microsoft.com/office/drawing/2014/main" id="{4AE0CA34-D09F-4F5E-8B7F-BEEE69E749F6}"/>
              </a:ext>
            </a:extLst>
          </p:cNvPr>
          <p:cNvPicPr>
            <a:picLocks noChangeAspect="1"/>
          </p:cNvPicPr>
          <p:nvPr/>
        </p:nvPicPr>
        <p:blipFill>
          <a:blip r:embed="rId3"/>
          <a:stretch>
            <a:fillRect/>
          </a:stretch>
        </p:blipFill>
        <p:spPr>
          <a:xfrm>
            <a:off x="0" y="0"/>
            <a:ext cx="9144000" cy="345989"/>
          </a:xfrm>
          <a:prstGeom prst="rect">
            <a:avLst/>
          </a:prstGeom>
          <a:effectLst>
            <a:outerShdw blurRad="419100" dist="38100" dir="5400000" sx="122000" sy="122000" algn="t" rotWithShape="0">
              <a:prstClr val="black">
                <a:alpha val="40000"/>
              </a:prstClr>
            </a:outerShdw>
          </a:effectLst>
        </p:spPr>
      </p:pic>
      <p:pic>
        <p:nvPicPr>
          <p:cNvPr id="5" name="Picture 4">
            <a:extLst>
              <a:ext uri="{FF2B5EF4-FFF2-40B4-BE49-F238E27FC236}">
                <a16:creationId xmlns:a16="http://schemas.microsoft.com/office/drawing/2014/main" id="{4C0D2C84-74BE-49F4-8087-F322C5EE02E4}"/>
              </a:ext>
            </a:extLst>
          </p:cNvPr>
          <p:cNvPicPr>
            <a:picLocks noChangeAspect="1"/>
          </p:cNvPicPr>
          <p:nvPr/>
        </p:nvPicPr>
        <p:blipFill>
          <a:blip r:embed="rId3"/>
          <a:stretch>
            <a:fillRect/>
          </a:stretch>
        </p:blipFill>
        <p:spPr>
          <a:xfrm>
            <a:off x="0" y="6634976"/>
            <a:ext cx="9144000" cy="223024"/>
          </a:xfrm>
          <a:prstGeom prst="rect">
            <a:avLst/>
          </a:prstGeom>
          <a:effectLst>
            <a:outerShdw blurRad="355600" dist="38100" dir="15660000" sx="107000" sy="107000" algn="t" rotWithShape="0">
              <a:prstClr val="black">
                <a:alpha val="40000"/>
              </a:prstClr>
            </a:outerShdw>
          </a:effectLst>
        </p:spPr>
      </p:pic>
      <p:pic>
        <p:nvPicPr>
          <p:cNvPr id="7" name="Picture 6">
            <a:extLst>
              <a:ext uri="{FF2B5EF4-FFF2-40B4-BE49-F238E27FC236}">
                <a16:creationId xmlns:a16="http://schemas.microsoft.com/office/drawing/2014/main" id="{63B348A9-4260-4E18-83F2-5DA27474EAB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10667" y="5261015"/>
            <a:ext cx="1143740" cy="1143740"/>
          </a:xfrm>
          <a:prstGeom prst="rect">
            <a:avLst/>
          </a:prstGeom>
        </p:spPr>
      </p:pic>
    </p:spTree>
    <p:extLst>
      <p:ext uri="{BB962C8B-B14F-4D97-AF65-F5344CB8AC3E}">
        <p14:creationId xmlns:p14="http://schemas.microsoft.com/office/powerpoint/2010/main" val="1877473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7970" y="1571988"/>
            <a:ext cx="8176437" cy="4784362"/>
          </a:xfrm>
        </p:spPr>
        <p:txBody>
          <a:bodyPr>
            <a:normAutofit fontScale="85000" lnSpcReduction="10000"/>
          </a:bodyPr>
          <a:lstStyle/>
          <a:p>
            <a:pPr marL="0" indent="0">
              <a:buClr>
                <a:schemeClr val="tx1"/>
              </a:buClr>
              <a:buNone/>
            </a:pPr>
            <a:r>
              <a:rPr lang="en-US" sz="2000" b="1" dirty="0">
                <a:solidFill>
                  <a:srgbClr val="FF0000"/>
                </a:solidFill>
                <a:latin typeface="Open Sans" panose="020B0606030504020204" pitchFamily="34" charset="0"/>
                <a:ea typeface="Open Sans" panose="020B0606030504020204" pitchFamily="34" charset="0"/>
                <a:cs typeface="Open Sans" panose="020B0606030504020204" pitchFamily="34" charset="0"/>
              </a:rPr>
              <a:t>Myth #1: </a:t>
            </a:r>
            <a:r>
              <a:rPr lang="en-US" sz="2000" dirty="0">
                <a:latin typeface="Open Sans" panose="020B0606030504020204" pitchFamily="34" charset="0"/>
                <a:ea typeface="Open Sans" panose="020B0606030504020204" pitchFamily="34" charset="0"/>
                <a:cs typeface="Open Sans" panose="020B0606030504020204" pitchFamily="34" charset="0"/>
              </a:rPr>
              <a:t>It’s a “dumping ground” for students who struggle with math and need an easy credit to graduate.</a:t>
            </a:r>
          </a:p>
          <a:p>
            <a:pPr marL="0" indent="0">
              <a:buClr>
                <a:schemeClr val="tx1"/>
              </a:buClr>
              <a:buNone/>
            </a:pPr>
            <a:endParaRPr lang="en-US" sz="2000" b="1" dirty="0">
              <a:latin typeface="Open Sans" panose="020B0606030504020204" pitchFamily="34" charset="0"/>
              <a:ea typeface="Open Sans" panose="020B0606030504020204" pitchFamily="34" charset="0"/>
              <a:cs typeface="Open Sans" panose="020B0606030504020204" pitchFamily="34" charset="0"/>
            </a:endParaRPr>
          </a:p>
          <a:p>
            <a:pPr marL="0" indent="0">
              <a:buClr>
                <a:schemeClr val="tx1"/>
              </a:buClr>
              <a:buNone/>
            </a:pPr>
            <a:r>
              <a:rPr lang="en-US" sz="2000" b="1" dirty="0">
                <a:solidFill>
                  <a:srgbClr val="FF0000"/>
                </a:solidFill>
                <a:latin typeface="Open Sans" panose="020B0606030504020204" pitchFamily="34" charset="0"/>
                <a:ea typeface="Open Sans" panose="020B0606030504020204" pitchFamily="34" charset="0"/>
                <a:cs typeface="Open Sans" panose="020B0606030504020204" pitchFamily="34" charset="0"/>
              </a:rPr>
              <a:t>Myth #2: </a:t>
            </a:r>
            <a:r>
              <a:rPr lang="en-US" sz="2000" dirty="0">
                <a:latin typeface="Open Sans" panose="020B0606030504020204" pitchFamily="34" charset="0"/>
                <a:ea typeface="Open Sans" panose="020B0606030504020204" pitchFamily="34" charset="0"/>
                <a:cs typeface="Open Sans" panose="020B0606030504020204" pitchFamily="34" charset="0"/>
              </a:rPr>
              <a:t>It’s an easy class, especially the tech math pathway.</a:t>
            </a:r>
          </a:p>
          <a:p>
            <a:pPr marL="0" indent="0">
              <a:buClr>
                <a:schemeClr val="tx1"/>
              </a:buClr>
              <a:buNone/>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0" indent="0">
              <a:buClr>
                <a:schemeClr val="tx1"/>
              </a:buClr>
              <a:buNone/>
            </a:pPr>
            <a:r>
              <a:rPr lang="en-US" sz="2000" b="1" dirty="0">
                <a:solidFill>
                  <a:srgbClr val="FF0000"/>
                </a:solidFill>
                <a:latin typeface="Open Sans" panose="020B0606030504020204" pitchFamily="34" charset="0"/>
                <a:ea typeface="Open Sans" panose="020B0606030504020204" pitchFamily="34" charset="0"/>
                <a:cs typeface="Open Sans" panose="020B0606030504020204" pitchFamily="34" charset="0"/>
              </a:rPr>
              <a:t>Myth #3: </a:t>
            </a:r>
            <a:r>
              <a:rPr lang="en-US" sz="2000" dirty="0">
                <a:latin typeface="Open Sans" panose="020B0606030504020204" pitchFamily="34" charset="0"/>
                <a:ea typeface="Open Sans" panose="020B0606030504020204" pitchFamily="34" charset="0"/>
                <a:cs typeface="Open Sans" panose="020B0606030504020204" pitchFamily="34" charset="0"/>
              </a:rPr>
              <a:t>Our students don’t need it because they’re already taking a fourth year of math.</a:t>
            </a:r>
          </a:p>
          <a:p>
            <a:pPr marL="0" indent="0">
              <a:buClr>
                <a:schemeClr val="tx1"/>
              </a:buClr>
              <a:buNone/>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0" indent="0">
              <a:buClr>
                <a:schemeClr val="tx1"/>
              </a:buClr>
              <a:buNone/>
            </a:pPr>
            <a:r>
              <a:rPr lang="en-US" sz="2000" b="1" dirty="0">
                <a:solidFill>
                  <a:srgbClr val="FF0000"/>
                </a:solidFill>
                <a:latin typeface="Open Sans" panose="020B0606030504020204" pitchFamily="34" charset="0"/>
                <a:ea typeface="Open Sans" panose="020B0606030504020204" pitchFamily="34" charset="0"/>
                <a:cs typeface="Open Sans" panose="020B0606030504020204" pitchFamily="34" charset="0"/>
              </a:rPr>
              <a:t>Myth #4: </a:t>
            </a:r>
            <a:r>
              <a:rPr lang="en-US" sz="2000" dirty="0">
                <a:latin typeface="Open Sans" panose="020B0606030504020204" pitchFamily="34" charset="0"/>
                <a:ea typeface="Open Sans" panose="020B0606030504020204" pitchFamily="34" charset="0"/>
                <a:cs typeface="Open Sans" panose="020B0606030504020204" pitchFamily="34" charset="0"/>
              </a:rPr>
              <a:t>Students can get TM placement and graduation credit from the same class.</a:t>
            </a:r>
          </a:p>
          <a:p>
            <a:pPr marL="0" indent="0">
              <a:buClr>
                <a:schemeClr val="tx1"/>
              </a:buClr>
              <a:buNone/>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0" indent="0">
              <a:buClr>
                <a:schemeClr val="tx1"/>
              </a:buClr>
              <a:buNone/>
            </a:pPr>
            <a:r>
              <a:rPr lang="en-US" sz="2000" b="1" dirty="0">
                <a:solidFill>
                  <a:srgbClr val="FF0000"/>
                </a:solidFill>
                <a:latin typeface="Open Sans" panose="020B0606030504020204" pitchFamily="34" charset="0"/>
                <a:ea typeface="Open Sans" panose="020B0606030504020204" pitchFamily="34" charset="0"/>
                <a:cs typeface="Open Sans" panose="020B0606030504020204" pitchFamily="34" charset="0"/>
              </a:rPr>
              <a:t>Myth #5: </a:t>
            </a:r>
            <a:r>
              <a:rPr lang="en-US" sz="2000" dirty="0">
                <a:latin typeface="Open Sans" panose="020B0606030504020204" pitchFamily="34" charset="0"/>
                <a:ea typeface="Open Sans" panose="020B0606030504020204" pitchFamily="34" charset="0"/>
                <a:cs typeface="Open Sans" panose="020B0606030504020204" pitchFamily="34" charset="0"/>
              </a:rPr>
              <a:t>Remediation is not that big of a deal. Students can deal with it at college. A fun senior class is more important.</a:t>
            </a:r>
          </a:p>
          <a:p>
            <a:pPr marL="0" indent="0">
              <a:buClr>
                <a:schemeClr val="tx1"/>
              </a:buClr>
              <a:buNone/>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0" indent="0">
              <a:buClr>
                <a:schemeClr val="tx1"/>
              </a:buClr>
              <a:buNone/>
            </a:pPr>
            <a:r>
              <a:rPr lang="en-US" sz="2000" b="1" dirty="0">
                <a:solidFill>
                  <a:srgbClr val="FF0000"/>
                </a:solidFill>
                <a:latin typeface="Open Sans" panose="020B0606030504020204" pitchFamily="34" charset="0"/>
                <a:ea typeface="Open Sans" panose="020B0606030504020204" pitchFamily="34" charset="0"/>
                <a:cs typeface="Open Sans" panose="020B0606030504020204" pitchFamily="34" charset="0"/>
              </a:rPr>
              <a:t>Myth #6: </a:t>
            </a:r>
            <a:r>
              <a:rPr lang="en-US" sz="2000" dirty="0">
                <a:latin typeface="Open Sans" panose="020B0606030504020204" pitchFamily="34" charset="0"/>
                <a:ea typeface="Open Sans" panose="020B0606030504020204" pitchFamily="34" charset="0"/>
                <a:cs typeface="Open Sans" panose="020B0606030504020204" pitchFamily="34" charset="0"/>
              </a:rPr>
              <a:t>TM will cut down on a student’s chance to take technical courses.</a:t>
            </a:r>
          </a:p>
          <a:p>
            <a:pPr marL="0" indent="0">
              <a:buClr>
                <a:schemeClr val="tx1"/>
              </a:buClr>
              <a:buNone/>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0" indent="0">
              <a:buClr>
                <a:schemeClr val="tx1"/>
              </a:buClr>
              <a:buNone/>
            </a:pPr>
            <a:r>
              <a:rPr lang="en-US" sz="2000" b="1" dirty="0">
                <a:solidFill>
                  <a:srgbClr val="FF0000"/>
                </a:solidFill>
                <a:latin typeface="Open Sans" panose="020B0606030504020204" pitchFamily="34" charset="0"/>
                <a:ea typeface="Open Sans" panose="020B0606030504020204" pitchFamily="34" charset="0"/>
                <a:cs typeface="Open Sans" panose="020B0606030504020204" pitchFamily="34" charset="0"/>
              </a:rPr>
              <a:t>Myth #7: </a:t>
            </a:r>
            <a:r>
              <a:rPr lang="en-US" sz="2000" dirty="0">
                <a:latin typeface="Open Sans" panose="020B0606030504020204" pitchFamily="34" charset="0"/>
                <a:ea typeface="Open Sans" panose="020B0606030504020204" pitchFamily="34" charset="0"/>
                <a:cs typeface="Open Sans" panose="020B0606030504020204" pitchFamily="34" charset="0"/>
              </a:rPr>
              <a:t>TM is a backdoor requirement of a fourth year of math.</a:t>
            </a:r>
            <a:endParaRPr lang="en-US" sz="2400" dirty="0">
              <a:latin typeface="Open Sans" panose="020B0606030504020204" pitchFamily="34" charset="0"/>
              <a:ea typeface="Open Sans" panose="020B0606030504020204" pitchFamily="34" charset="0"/>
              <a:cs typeface="Open Sans" panose="020B0606030504020204" pitchFamily="34" charset="0"/>
            </a:endParaRPr>
          </a:p>
          <a:p>
            <a:pPr>
              <a:buClr>
                <a:schemeClr val="tx1"/>
              </a:buClr>
            </a:pPr>
            <a:endParaRPr lang="en-US"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p:cNvSpPr>
            <a:spLocks noGrp="1"/>
          </p:cNvSpPr>
          <p:nvPr>
            <p:ph type="title"/>
          </p:nvPr>
        </p:nvSpPr>
        <p:spPr>
          <a:xfrm>
            <a:off x="286734" y="558839"/>
            <a:ext cx="8424820" cy="919640"/>
          </a:xfrm>
        </p:spPr>
        <p:txBody>
          <a:bodyPr>
            <a:noAutofit/>
          </a:bodyPr>
          <a:lstStyle/>
          <a:p>
            <a:r>
              <a:rPr lang="en-US" sz="2800" b="1" spc="70" dirty="0">
                <a:solidFill>
                  <a:schemeClr val="accent1">
                    <a:lumMod val="75000"/>
                  </a:schemeClr>
                </a:solidFill>
                <a:latin typeface="Open Sans" panose="020B0606030504020204" pitchFamily="34" charset="0"/>
              </a:rPr>
              <a:t>Common misperceptions of TM</a:t>
            </a:r>
          </a:p>
        </p:txBody>
      </p:sp>
      <p:pic>
        <p:nvPicPr>
          <p:cNvPr id="4" name="Picture 3">
            <a:extLst>
              <a:ext uri="{FF2B5EF4-FFF2-40B4-BE49-F238E27FC236}">
                <a16:creationId xmlns:a16="http://schemas.microsoft.com/office/drawing/2014/main" id="{4AE0CA34-D09F-4F5E-8B7F-BEEE69E749F6}"/>
              </a:ext>
            </a:extLst>
          </p:cNvPr>
          <p:cNvPicPr>
            <a:picLocks noChangeAspect="1"/>
          </p:cNvPicPr>
          <p:nvPr/>
        </p:nvPicPr>
        <p:blipFill>
          <a:blip r:embed="rId3"/>
          <a:stretch>
            <a:fillRect/>
          </a:stretch>
        </p:blipFill>
        <p:spPr>
          <a:xfrm>
            <a:off x="0" y="0"/>
            <a:ext cx="9144000" cy="345989"/>
          </a:xfrm>
          <a:prstGeom prst="rect">
            <a:avLst/>
          </a:prstGeom>
          <a:effectLst>
            <a:outerShdw blurRad="419100" dist="38100" dir="5400000" sx="122000" sy="122000" algn="t" rotWithShape="0">
              <a:prstClr val="black">
                <a:alpha val="40000"/>
              </a:prstClr>
            </a:outerShdw>
          </a:effectLst>
        </p:spPr>
      </p:pic>
      <p:pic>
        <p:nvPicPr>
          <p:cNvPr id="5" name="Picture 4">
            <a:extLst>
              <a:ext uri="{FF2B5EF4-FFF2-40B4-BE49-F238E27FC236}">
                <a16:creationId xmlns:a16="http://schemas.microsoft.com/office/drawing/2014/main" id="{4C0D2C84-74BE-49F4-8087-F322C5EE02E4}"/>
              </a:ext>
            </a:extLst>
          </p:cNvPr>
          <p:cNvPicPr>
            <a:picLocks noChangeAspect="1"/>
          </p:cNvPicPr>
          <p:nvPr/>
        </p:nvPicPr>
        <p:blipFill>
          <a:blip r:embed="rId3"/>
          <a:stretch>
            <a:fillRect/>
          </a:stretch>
        </p:blipFill>
        <p:spPr>
          <a:xfrm>
            <a:off x="0" y="6634976"/>
            <a:ext cx="9144000" cy="223024"/>
          </a:xfrm>
          <a:prstGeom prst="rect">
            <a:avLst/>
          </a:prstGeom>
          <a:effectLst>
            <a:outerShdw blurRad="355600" dist="38100" dir="15660000" sx="107000" sy="107000" algn="t" rotWithShape="0">
              <a:prstClr val="black">
                <a:alpha val="40000"/>
              </a:prstClr>
            </a:outerShdw>
          </a:effectLst>
        </p:spPr>
      </p:pic>
    </p:spTree>
    <p:extLst>
      <p:ext uri="{BB962C8B-B14F-4D97-AF65-F5344CB8AC3E}">
        <p14:creationId xmlns:p14="http://schemas.microsoft.com/office/powerpoint/2010/main" val="311639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734" y="558839"/>
            <a:ext cx="8424820" cy="919640"/>
          </a:xfrm>
        </p:spPr>
        <p:txBody>
          <a:bodyPr>
            <a:noAutofit/>
          </a:bodyPr>
          <a:lstStyle/>
          <a:p>
            <a:r>
              <a:rPr lang="en-US" sz="2800" b="1" spc="70" dirty="0">
                <a:solidFill>
                  <a:schemeClr val="accent1">
                    <a:lumMod val="75000"/>
                  </a:schemeClr>
                </a:solidFill>
                <a:latin typeface="Open Sans" panose="020B0606030504020204" pitchFamily="34" charset="0"/>
              </a:rPr>
              <a:t>Content for a senior preparing for work, college, and adulthood</a:t>
            </a:r>
          </a:p>
        </p:txBody>
      </p:sp>
      <p:pic>
        <p:nvPicPr>
          <p:cNvPr id="4" name="Picture 3">
            <a:extLst>
              <a:ext uri="{FF2B5EF4-FFF2-40B4-BE49-F238E27FC236}">
                <a16:creationId xmlns:a16="http://schemas.microsoft.com/office/drawing/2014/main" id="{4AE0CA34-D09F-4F5E-8B7F-BEEE69E749F6}"/>
              </a:ext>
            </a:extLst>
          </p:cNvPr>
          <p:cNvPicPr>
            <a:picLocks noChangeAspect="1"/>
          </p:cNvPicPr>
          <p:nvPr/>
        </p:nvPicPr>
        <p:blipFill>
          <a:blip r:embed="rId3"/>
          <a:stretch>
            <a:fillRect/>
          </a:stretch>
        </p:blipFill>
        <p:spPr>
          <a:xfrm>
            <a:off x="0" y="0"/>
            <a:ext cx="9144000" cy="345989"/>
          </a:xfrm>
          <a:prstGeom prst="rect">
            <a:avLst/>
          </a:prstGeom>
          <a:effectLst>
            <a:outerShdw blurRad="419100" dist="38100" dir="5400000" sx="122000" sy="122000" algn="t" rotWithShape="0">
              <a:prstClr val="black">
                <a:alpha val="40000"/>
              </a:prstClr>
            </a:outerShdw>
          </a:effectLst>
        </p:spPr>
      </p:pic>
      <p:pic>
        <p:nvPicPr>
          <p:cNvPr id="5" name="Picture 4">
            <a:extLst>
              <a:ext uri="{FF2B5EF4-FFF2-40B4-BE49-F238E27FC236}">
                <a16:creationId xmlns:a16="http://schemas.microsoft.com/office/drawing/2014/main" id="{4C0D2C84-74BE-49F4-8087-F322C5EE02E4}"/>
              </a:ext>
            </a:extLst>
          </p:cNvPr>
          <p:cNvPicPr>
            <a:picLocks noChangeAspect="1"/>
          </p:cNvPicPr>
          <p:nvPr/>
        </p:nvPicPr>
        <p:blipFill>
          <a:blip r:embed="rId3"/>
          <a:stretch>
            <a:fillRect/>
          </a:stretch>
        </p:blipFill>
        <p:spPr>
          <a:xfrm>
            <a:off x="0" y="6634976"/>
            <a:ext cx="9144000" cy="223024"/>
          </a:xfrm>
          <a:prstGeom prst="rect">
            <a:avLst/>
          </a:prstGeom>
          <a:effectLst>
            <a:outerShdw blurRad="355600" dist="38100" dir="15660000" sx="107000" sy="107000" algn="t" rotWithShape="0">
              <a:prstClr val="black">
                <a:alpha val="40000"/>
              </a:prstClr>
            </a:outerShdw>
          </a:effectLst>
        </p:spPr>
      </p:pic>
      <p:grpSp>
        <p:nvGrpSpPr>
          <p:cNvPr id="7" name="Group 6">
            <a:extLst>
              <a:ext uri="{FF2B5EF4-FFF2-40B4-BE49-F238E27FC236}">
                <a16:creationId xmlns:a16="http://schemas.microsoft.com/office/drawing/2014/main" id="{DBAA3AAF-35D1-4658-9343-5AF23877D801}"/>
              </a:ext>
            </a:extLst>
          </p:cNvPr>
          <p:cNvGrpSpPr/>
          <p:nvPr/>
        </p:nvGrpSpPr>
        <p:grpSpPr>
          <a:xfrm>
            <a:off x="905859" y="1691329"/>
            <a:ext cx="7616704" cy="3395866"/>
            <a:chOff x="5526351" y="1859121"/>
            <a:chExt cx="7616704" cy="3395866"/>
          </a:xfrm>
        </p:grpSpPr>
        <p:pic>
          <p:nvPicPr>
            <p:cNvPr id="8" name="Picture 7" descr="A close up of text on a white background&#10;&#10;Description generated with high confidence">
              <a:extLst>
                <a:ext uri="{FF2B5EF4-FFF2-40B4-BE49-F238E27FC236}">
                  <a16:creationId xmlns:a16="http://schemas.microsoft.com/office/drawing/2014/main" id="{6BD29056-AF55-49C5-8629-ECC16EE3B366}"/>
                </a:ext>
              </a:extLst>
            </p:cNvPr>
            <p:cNvPicPr/>
            <p:nvPr/>
          </p:nvPicPr>
          <p:blipFill rotWithShape="1">
            <a:blip r:embed="rId4">
              <a:extLst>
                <a:ext uri="{28A0092B-C50C-407E-A947-70E740481C1C}">
                  <a14:useLocalDpi xmlns:a14="http://schemas.microsoft.com/office/drawing/2010/main" val="0"/>
                </a:ext>
              </a:extLst>
            </a:blip>
            <a:srcRect l="14423" t="10081" r="4808"/>
            <a:stretch/>
          </p:blipFill>
          <p:spPr>
            <a:xfrm>
              <a:off x="9318259" y="1901911"/>
              <a:ext cx="3824796" cy="2553796"/>
            </a:xfrm>
            <a:prstGeom prst="rect">
              <a:avLst/>
            </a:prstGeom>
          </p:spPr>
        </p:pic>
        <p:sp>
          <p:nvSpPr>
            <p:cNvPr id="9" name="Rectangle 8">
              <a:extLst>
                <a:ext uri="{FF2B5EF4-FFF2-40B4-BE49-F238E27FC236}">
                  <a16:creationId xmlns:a16="http://schemas.microsoft.com/office/drawing/2014/main" id="{35A5CCF5-7934-4192-BF39-485C1C36286C}"/>
                </a:ext>
              </a:extLst>
            </p:cNvPr>
            <p:cNvSpPr/>
            <p:nvPr/>
          </p:nvSpPr>
          <p:spPr>
            <a:xfrm>
              <a:off x="5526351" y="1859121"/>
              <a:ext cx="3306932" cy="3395866"/>
            </a:xfrm>
            <a:prstGeom prst="rect">
              <a:avLst/>
            </a:prstGeom>
          </p:spPr>
          <p:txBody>
            <a:bodyPr wrap="square">
              <a:spAutoFit/>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 doctor orders dicloxacillin sodium 125 mg </a:t>
              </a:r>
              <a:r>
                <a:rPr kumimoji="0" lang="en-US" sz="1400" b="0"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p.o.</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q.6.h. for a child who weighs 55 lb. The recommended dosage of dicloxacillin sodium for children weighing less than 40 kg is 12.5 to 25 mg/kg/day </a:t>
              </a:r>
              <a:r>
                <a:rPr kumimoji="0" lang="en-US" sz="1400" b="0"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p.o.</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in equally divided doses q.6.h for moderate to severe infections. Is the dosage safe?</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80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Abbreviation definitions</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p.o.</a:t>
              </a: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 medication is taken orally</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q.6.h. – frequency of medication taken (every 6 hours in this case)</a:t>
              </a:r>
            </a:p>
            <a:p>
              <a:pPr marL="0" marR="0" lvl="0" indent="0" algn="l" defTabSz="457200" rtl="0" eaLnBrk="1" fontAlgn="auto" latinLnBrk="0" hangingPunct="1">
                <a:lnSpc>
                  <a:spcPct val="107000"/>
                </a:lnSpc>
                <a:spcBef>
                  <a:spcPts val="0"/>
                </a:spcBef>
                <a:spcAft>
                  <a:spcPts val="80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1957918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6734" y="1571988"/>
            <a:ext cx="8716056" cy="4260897"/>
          </a:xfrm>
        </p:spPr>
        <p:txBody>
          <a:bodyPr>
            <a:normAutofit/>
          </a:bodyPr>
          <a:lstStyle/>
          <a:p>
            <a:pPr marL="457200" indent="-457200">
              <a:buClr>
                <a:schemeClr val="tx1"/>
              </a:buClr>
              <a:buFont typeface="+mj-lt"/>
              <a:buAutoNum type="arabicPeriod"/>
            </a:pPr>
            <a:r>
              <a:rPr lang="en-US" sz="2000" dirty="0">
                <a:latin typeface="Open Sans" panose="020B0606030504020204" pitchFamily="34" charset="0"/>
                <a:ea typeface="Open Sans" panose="020B0606030504020204" pitchFamily="34" charset="0"/>
                <a:cs typeface="Open Sans" panose="020B0606030504020204" pitchFamily="34" charset="0"/>
              </a:rPr>
              <a:t>It’s expensive. </a:t>
            </a:r>
            <a:r>
              <a:rPr lang="en-US" sz="1200" dirty="0">
                <a:latin typeface="Open Sans" panose="020B0606030504020204" pitchFamily="34" charset="0"/>
                <a:ea typeface="Open Sans" panose="020B0606030504020204" pitchFamily="34" charset="0"/>
                <a:cs typeface="Open Sans" panose="020B0606030504020204" pitchFamily="34" charset="0"/>
              </a:rPr>
              <a:t>($7 billion nationally to colleges/states and cost of time/money to students)</a:t>
            </a:r>
          </a:p>
          <a:p>
            <a:pPr marL="457200" indent="-457200">
              <a:buClr>
                <a:schemeClr val="tx1"/>
              </a:buClr>
              <a:buFont typeface="+mj-lt"/>
              <a:buAutoNum type="arabicPeriod"/>
            </a:pPr>
            <a:r>
              <a:rPr lang="en-US" sz="2000" dirty="0">
                <a:latin typeface="Open Sans" panose="020B0606030504020204" pitchFamily="34" charset="0"/>
                <a:ea typeface="Open Sans" panose="020B0606030504020204" pitchFamily="34" charset="0"/>
                <a:cs typeface="Open Sans" panose="020B0606030504020204" pitchFamily="34" charset="0"/>
              </a:rPr>
              <a:t>It’s ineffective. </a:t>
            </a:r>
            <a:r>
              <a:rPr lang="en-US" sz="1200" dirty="0">
                <a:latin typeface="Open Sans" panose="020B0606030504020204" pitchFamily="34" charset="0"/>
                <a:ea typeface="Open Sans" panose="020B0606030504020204" pitchFamily="34" charset="0"/>
                <a:cs typeface="Open Sans" panose="020B0606030504020204" pitchFamily="34" charset="0"/>
              </a:rPr>
              <a:t>(low pass rates and not necessarily better prepared for college-level coursework)</a:t>
            </a:r>
          </a:p>
          <a:p>
            <a:pPr marL="457200" indent="-457200">
              <a:buClr>
                <a:schemeClr val="tx1"/>
              </a:buClr>
              <a:buFont typeface="+mj-lt"/>
              <a:buAutoNum type="arabicPeriod"/>
            </a:pPr>
            <a:r>
              <a:rPr lang="en-US" sz="2000" dirty="0">
                <a:latin typeface="Open Sans" panose="020B0606030504020204" pitchFamily="34" charset="0"/>
                <a:ea typeface="Open Sans" panose="020B0606030504020204" pitchFamily="34" charset="0"/>
                <a:cs typeface="Open Sans" panose="020B0606030504020204" pitchFamily="34" charset="0"/>
              </a:rPr>
              <a:t>It’s time-consuming. </a:t>
            </a:r>
            <a:r>
              <a:rPr lang="en-US" sz="1200" dirty="0">
                <a:latin typeface="Open Sans" panose="020B0606030504020204" pitchFamily="34" charset="0"/>
                <a:ea typeface="Open Sans" panose="020B0606030504020204" pitchFamily="34" charset="0"/>
                <a:cs typeface="Open Sans" panose="020B0606030504020204" pitchFamily="34" charset="0"/>
              </a:rPr>
              <a:t>(most students need 2 to 3 dev math courses)</a:t>
            </a:r>
          </a:p>
          <a:p>
            <a:pPr marL="457200" indent="-457200">
              <a:buClr>
                <a:schemeClr val="tx1"/>
              </a:buClr>
              <a:buFont typeface="+mj-lt"/>
              <a:buAutoNum type="arabicPeriod"/>
            </a:pPr>
            <a:r>
              <a:rPr lang="en-US" sz="2000" dirty="0">
                <a:latin typeface="Open Sans" panose="020B0606030504020204" pitchFamily="34" charset="0"/>
                <a:ea typeface="Open Sans" panose="020B0606030504020204" pitchFamily="34" charset="0"/>
                <a:cs typeface="Open Sans" panose="020B0606030504020204" pitchFamily="34" charset="0"/>
              </a:rPr>
              <a:t>It’s not motivating or engaging. </a:t>
            </a:r>
            <a:r>
              <a:rPr lang="en-US" sz="1200" dirty="0">
                <a:latin typeface="Open Sans" panose="020B0606030504020204" pitchFamily="34" charset="0"/>
                <a:ea typeface="Open Sans" panose="020B0606030504020204" pitchFamily="34" charset="0"/>
                <a:cs typeface="Open Sans" panose="020B0606030504020204" pitchFamily="34" charset="0"/>
              </a:rPr>
              <a:t>(typically traditional content taught fast)</a:t>
            </a:r>
          </a:p>
          <a:p>
            <a:pPr marL="457200" indent="-457200">
              <a:buClr>
                <a:schemeClr val="tx1"/>
              </a:buClr>
              <a:buFont typeface="+mj-lt"/>
              <a:buAutoNum type="arabicPeriod"/>
            </a:pPr>
            <a:r>
              <a:rPr lang="en-US" sz="2000" dirty="0">
                <a:latin typeface="Open Sans" panose="020B0606030504020204" pitchFamily="34" charset="0"/>
                <a:ea typeface="Open Sans" panose="020B0606030504020204" pitchFamily="34" charset="0"/>
                <a:cs typeface="Open Sans" panose="020B0606030504020204" pitchFamily="34" charset="0"/>
              </a:rPr>
              <a:t>It’s a bog for students that affect their chances of completing.</a:t>
            </a:r>
          </a:p>
          <a:p>
            <a:pPr marL="0" indent="0">
              <a:buClr>
                <a:schemeClr val="tx1"/>
              </a:buClr>
              <a:buNone/>
            </a:pPr>
            <a:endParaRPr lang="en-US" sz="1600" b="1" dirty="0">
              <a:solidFill>
                <a:schemeClr val="accent1"/>
              </a:solidFill>
              <a:latin typeface="Open Sans" panose="020B0606030504020204" pitchFamily="34" charset="0"/>
              <a:ea typeface="Open Sans" panose="020B0606030504020204" pitchFamily="34" charset="0"/>
              <a:cs typeface="Open Sans" panose="020B0606030504020204" pitchFamily="34" charset="0"/>
            </a:endParaRPr>
          </a:p>
          <a:p>
            <a:pPr marL="457200" indent="-457200">
              <a:buClr>
                <a:schemeClr val="tx1"/>
              </a:buClr>
              <a:buFont typeface="+mj-lt"/>
              <a:buAutoNum type="arabicPeriod"/>
            </a:pPr>
            <a:endParaRPr lang="en-US" sz="2400" b="1" dirty="0">
              <a:latin typeface="Open Sans" panose="020B0606030504020204" pitchFamily="34" charset="0"/>
              <a:ea typeface="Open Sans" panose="020B0606030504020204" pitchFamily="34" charset="0"/>
              <a:cs typeface="Open Sans" panose="020B0606030504020204" pitchFamily="34" charset="0"/>
            </a:endParaRPr>
          </a:p>
          <a:p>
            <a:pPr marL="0" indent="0">
              <a:buClr>
                <a:schemeClr val="tx1"/>
              </a:buClr>
              <a:buNone/>
            </a:pPr>
            <a:r>
              <a:rPr lang="en-US" sz="2400" b="1" dirty="0">
                <a:solidFill>
                  <a:srgbClr val="FF0000"/>
                </a:solidFill>
                <a:latin typeface="Open Sans" panose="020B0606030504020204" pitchFamily="34" charset="0"/>
                <a:ea typeface="Open Sans" panose="020B0606030504020204" pitchFamily="34" charset="0"/>
                <a:cs typeface="Open Sans" panose="020B0606030504020204" pitchFamily="34" charset="0"/>
              </a:rPr>
              <a:t>Takeaway: </a:t>
            </a:r>
            <a:r>
              <a:rPr lang="en-US" sz="2400" dirty="0">
                <a:latin typeface="Open Sans" panose="020B0606030504020204" pitchFamily="34" charset="0"/>
                <a:ea typeface="Open Sans" panose="020B0606030504020204" pitchFamily="34" charset="0"/>
                <a:cs typeface="Open Sans" panose="020B0606030504020204" pitchFamily="34" charset="0"/>
              </a:rPr>
              <a:t>Students should not be placed into dev ed unless it is the only sound option.</a:t>
            </a:r>
          </a:p>
        </p:txBody>
      </p:sp>
      <p:sp>
        <p:nvSpPr>
          <p:cNvPr id="2" name="Title 1"/>
          <p:cNvSpPr>
            <a:spLocks noGrp="1"/>
          </p:cNvSpPr>
          <p:nvPr>
            <p:ph type="title"/>
          </p:nvPr>
        </p:nvSpPr>
        <p:spPr>
          <a:xfrm>
            <a:off x="286734" y="558839"/>
            <a:ext cx="8424820" cy="919640"/>
          </a:xfrm>
        </p:spPr>
        <p:txBody>
          <a:bodyPr>
            <a:noAutofit/>
          </a:bodyPr>
          <a:lstStyle/>
          <a:p>
            <a:r>
              <a:rPr lang="en-US" sz="2800" b="1" spc="70" dirty="0">
                <a:solidFill>
                  <a:schemeClr val="accent1">
                    <a:lumMod val="75000"/>
                  </a:schemeClr>
                </a:solidFill>
                <a:latin typeface="Open Sans" panose="020B0606030504020204" pitchFamily="34" charset="0"/>
              </a:rPr>
              <a:t>Important facts on developmental education</a:t>
            </a:r>
          </a:p>
        </p:txBody>
      </p:sp>
      <p:pic>
        <p:nvPicPr>
          <p:cNvPr id="4" name="Picture 3">
            <a:extLst>
              <a:ext uri="{FF2B5EF4-FFF2-40B4-BE49-F238E27FC236}">
                <a16:creationId xmlns:a16="http://schemas.microsoft.com/office/drawing/2014/main" id="{4AE0CA34-D09F-4F5E-8B7F-BEEE69E749F6}"/>
              </a:ext>
            </a:extLst>
          </p:cNvPr>
          <p:cNvPicPr>
            <a:picLocks noChangeAspect="1"/>
          </p:cNvPicPr>
          <p:nvPr/>
        </p:nvPicPr>
        <p:blipFill>
          <a:blip r:embed="rId3"/>
          <a:stretch>
            <a:fillRect/>
          </a:stretch>
        </p:blipFill>
        <p:spPr>
          <a:xfrm>
            <a:off x="0" y="0"/>
            <a:ext cx="9144000" cy="345989"/>
          </a:xfrm>
          <a:prstGeom prst="rect">
            <a:avLst/>
          </a:prstGeom>
          <a:effectLst>
            <a:outerShdw blurRad="419100" dist="38100" dir="5400000" sx="122000" sy="122000" algn="t" rotWithShape="0">
              <a:prstClr val="black">
                <a:alpha val="40000"/>
              </a:prstClr>
            </a:outerShdw>
          </a:effectLst>
        </p:spPr>
      </p:pic>
      <p:pic>
        <p:nvPicPr>
          <p:cNvPr id="5" name="Picture 4">
            <a:extLst>
              <a:ext uri="{FF2B5EF4-FFF2-40B4-BE49-F238E27FC236}">
                <a16:creationId xmlns:a16="http://schemas.microsoft.com/office/drawing/2014/main" id="{4C0D2C84-74BE-49F4-8087-F322C5EE02E4}"/>
              </a:ext>
            </a:extLst>
          </p:cNvPr>
          <p:cNvPicPr>
            <a:picLocks noChangeAspect="1"/>
          </p:cNvPicPr>
          <p:nvPr/>
        </p:nvPicPr>
        <p:blipFill>
          <a:blip r:embed="rId3"/>
          <a:stretch>
            <a:fillRect/>
          </a:stretch>
        </p:blipFill>
        <p:spPr>
          <a:xfrm>
            <a:off x="0" y="6634976"/>
            <a:ext cx="9144000" cy="223024"/>
          </a:xfrm>
          <a:prstGeom prst="rect">
            <a:avLst/>
          </a:prstGeom>
          <a:effectLst>
            <a:outerShdw blurRad="355600" dist="38100" dir="15660000" sx="107000" sy="107000" algn="t" rotWithShape="0">
              <a:prstClr val="black">
                <a:alpha val="40000"/>
              </a:prstClr>
            </a:outerShdw>
          </a:effectLst>
        </p:spPr>
      </p:pic>
      <p:pic>
        <p:nvPicPr>
          <p:cNvPr id="7" name="Picture 6">
            <a:extLst>
              <a:ext uri="{FF2B5EF4-FFF2-40B4-BE49-F238E27FC236}">
                <a16:creationId xmlns:a16="http://schemas.microsoft.com/office/drawing/2014/main" id="{63B348A9-4260-4E18-83F2-5DA27474EAB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10667" y="5261015"/>
            <a:ext cx="1143740" cy="1143740"/>
          </a:xfrm>
          <a:prstGeom prst="rect">
            <a:avLst/>
          </a:prstGeom>
        </p:spPr>
      </p:pic>
    </p:spTree>
    <p:extLst>
      <p:ext uri="{BB962C8B-B14F-4D97-AF65-F5344CB8AC3E}">
        <p14:creationId xmlns:p14="http://schemas.microsoft.com/office/powerpoint/2010/main" val="2888937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a:extLst>
              <a:ext uri="{FF2B5EF4-FFF2-40B4-BE49-F238E27FC236}">
                <a16:creationId xmlns:a16="http://schemas.microsoft.com/office/drawing/2014/main" id="{4DCC04CF-C649-4831-A44C-6C414D77F87C}"/>
              </a:ext>
            </a:extLst>
          </p:cNvPr>
          <p:cNvSpPr>
            <a:spLocks noGrp="1"/>
          </p:cNvSpPr>
          <p:nvPr>
            <p:ph type="title"/>
          </p:nvPr>
        </p:nvSpPr>
        <p:spPr>
          <a:xfrm>
            <a:off x="628650" y="172994"/>
            <a:ext cx="7886700" cy="1325563"/>
          </a:xfrm>
        </p:spPr>
        <p:txBody>
          <a:bodyPr>
            <a:normAutofit/>
          </a:bodyPr>
          <a:lstStyle/>
          <a:p>
            <a:r>
              <a:rPr lang="en-US" sz="2800" b="1" spc="70" dirty="0">
                <a:solidFill>
                  <a:schemeClr val="accent1">
                    <a:lumMod val="75000"/>
                  </a:schemeClr>
                </a:solidFill>
                <a:latin typeface="Open Sans" panose="020B0606030504020204" pitchFamily="34" charset="0"/>
              </a:rPr>
              <a:t>By the numbers</a:t>
            </a:r>
          </a:p>
        </p:txBody>
      </p:sp>
      <p:sp>
        <p:nvSpPr>
          <p:cNvPr id="33" name="Content Placeholder 32">
            <a:extLst>
              <a:ext uri="{FF2B5EF4-FFF2-40B4-BE49-F238E27FC236}">
                <a16:creationId xmlns:a16="http://schemas.microsoft.com/office/drawing/2014/main" id="{6A51895F-0EF2-4868-9054-FEB7A378F203}"/>
              </a:ext>
            </a:extLst>
          </p:cNvPr>
          <p:cNvSpPr>
            <a:spLocks noGrp="1"/>
          </p:cNvSpPr>
          <p:nvPr>
            <p:ph idx="1"/>
          </p:nvPr>
        </p:nvSpPr>
        <p:spPr>
          <a:xfrm>
            <a:off x="474452" y="1314813"/>
            <a:ext cx="8540151" cy="4351338"/>
          </a:xfrm>
        </p:spPr>
        <p:txBody>
          <a:bodyPr>
            <a:normAutofit fontScale="85000" lnSpcReduction="20000"/>
          </a:bodyPr>
          <a:lstStyle/>
          <a:p>
            <a:pPr marL="289322" indent="-289322">
              <a:buFont typeface="+mj-lt"/>
              <a:buAutoNum type="arabicPeriod"/>
            </a:pPr>
            <a:r>
              <a:rPr lang="en-US"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On average, </a:t>
            </a:r>
            <a:r>
              <a:rPr lang="en-US" sz="2000" b="1" dirty="0">
                <a:solidFill>
                  <a:srgbClr val="FF0000"/>
                </a:solidFill>
                <a:latin typeface="Open Sans" panose="020B0606030504020204" pitchFamily="34" charset="0"/>
                <a:ea typeface="Open Sans" panose="020B0606030504020204" pitchFamily="34" charset="0"/>
                <a:cs typeface="Open Sans" panose="020B0606030504020204" pitchFamily="34" charset="0"/>
              </a:rPr>
              <a:t>50% </a:t>
            </a:r>
            <a:r>
              <a:rPr lang="en-US"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of IL HS graduates are placed into remedial education. </a:t>
            </a:r>
          </a:p>
          <a:p>
            <a:pPr marL="289322" indent="-289322">
              <a:buFont typeface="+mj-lt"/>
              <a:buAutoNum type="arabicPeriod"/>
            </a:pPr>
            <a:endParaRPr lang="en-US"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a:p>
            <a:pPr marL="289322" indent="-289322">
              <a:buFont typeface="+mj-lt"/>
              <a:buAutoNum type="arabicPeriod"/>
            </a:pPr>
            <a:r>
              <a:rPr lang="en-US"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Fewer than </a:t>
            </a:r>
            <a:r>
              <a:rPr lang="en-US" sz="2000" b="1" dirty="0">
                <a:solidFill>
                  <a:srgbClr val="FF0000"/>
                </a:solidFill>
                <a:latin typeface="Open Sans" panose="020B0606030504020204" pitchFamily="34" charset="0"/>
                <a:ea typeface="Open Sans" panose="020B0606030504020204" pitchFamily="34" charset="0"/>
                <a:cs typeface="Open Sans" panose="020B0606030504020204" pitchFamily="34" charset="0"/>
              </a:rPr>
              <a:t>40% of CC students </a:t>
            </a:r>
            <a:r>
              <a:rPr lang="en-US"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complete any type of degree or certificate </a:t>
            </a:r>
            <a:r>
              <a:rPr lang="en-US" sz="2000" u="sng"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within six years</a:t>
            </a:r>
            <a:r>
              <a:rPr lang="en-US"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 (Source: Bailey, 2015). Remediation plays a role.</a:t>
            </a:r>
          </a:p>
          <a:p>
            <a:pPr marL="289322" indent="-289322">
              <a:buFont typeface="+mj-lt"/>
              <a:buAutoNum type="arabicPeriod"/>
            </a:pPr>
            <a:endParaRPr lang="en-US"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      	Individuals without a degree or certificate have dramatically reduced earning 	potential (Source: Belfield and Bailey, 2017).</a:t>
            </a:r>
          </a:p>
          <a:p>
            <a:pPr marL="289322" indent="-289322">
              <a:buFont typeface="+mj-lt"/>
              <a:buAutoNum type="arabicPeriod"/>
            </a:pPr>
            <a:endParaRPr lang="en-US"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a:p>
            <a:pPr marL="287338" indent="-287338">
              <a:buAutoNum type="arabicPeriod" startAt="3"/>
            </a:pPr>
            <a:r>
              <a:rPr lang="en-US"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By 2020, </a:t>
            </a:r>
            <a:r>
              <a:rPr lang="en-US" sz="2000" b="1" dirty="0">
                <a:solidFill>
                  <a:srgbClr val="FF0000"/>
                </a:solidFill>
                <a:latin typeface="Open Sans" panose="020B0606030504020204" pitchFamily="34" charset="0"/>
                <a:ea typeface="Open Sans" panose="020B0606030504020204" pitchFamily="34" charset="0"/>
                <a:cs typeface="Open Sans" panose="020B0606030504020204" pitchFamily="34" charset="0"/>
              </a:rPr>
              <a:t>65%</a:t>
            </a:r>
            <a:r>
              <a:rPr lang="en-US"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 of all jobs in the economy will require postsecondary education </a:t>
            </a:r>
          </a:p>
          <a:p>
            <a:pPr marL="287338" indent="0">
              <a:buNone/>
            </a:pPr>
            <a:r>
              <a:rPr lang="en-US"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and training beyond high school.*</a:t>
            </a:r>
          </a:p>
          <a:p>
            <a:pPr marL="287338" indent="0">
              <a:buNone/>
            </a:pPr>
            <a:endParaRPr lang="en-US"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a:p>
            <a:pPr marL="287338" indent="-287338">
              <a:buNone/>
            </a:pPr>
            <a:r>
              <a:rPr lang="en-US"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4. </a:t>
            </a:r>
            <a:r>
              <a:rPr lang="en-US" sz="2000" b="1" dirty="0">
                <a:solidFill>
                  <a:srgbClr val="FF0000"/>
                </a:solidFill>
                <a:latin typeface="Open Sans" panose="020B0606030504020204" pitchFamily="34" charset="0"/>
                <a:ea typeface="Open Sans" panose="020B0606030504020204" pitchFamily="34" charset="0"/>
                <a:cs typeface="Open Sans" panose="020B0606030504020204" pitchFamily="34" charset="0"/>
              </a:rPr>
              <a:t>8 out of 10 </a:t>
            </a:r>
            <a:r>
              <a:rPr lang="en-US"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Illinois employers say they need employees with some postsecondary education (Source: 60by25.org).</a:t>
            </a:r>
          </a:p>
          <a:p>
            <a:pPr marL="289322" indent="-289322">
              <a:buFont typeface="+mj-lt"/>
              <a:buAutoNum type="arabicPeriod" startAt="3"/>
            </a:pPr>
            <a:endParaRPr lang="en-US"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a:p>
            <a:pPr marL="289322" indent="-289322">
              <a:buFont typeface="+mj-lt"/>
              <a:buAutoNum type="arabicPeriod" startAt="3"/>
            </a:pPr>
            <a:endParaRPr lang="en-US"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*Recovery: Job Growth and Education Requirements, Georgetown University</a:t>
            </a:r>
          </a:p>
          <a:p>
            <a:pPr marL="289322" indent="-289322">
              <a:buFont typeface="+mj-lt"/>
              <a:buAutoNum type="arabicPeriod" startAt="3"/>
            </a:pPr>
            <a:endParaRPr lang="en-US" sz="20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en-US" sz="3200" dirty="0"/>
          </a:p>
        </p:txBody>
      </p:sp>
      <p:pic>
        <p:nvPicPr>
          <p:cNvPr id="4" name="Picture 3">
            <a:extLst>
              <a:ext uri="{FF2B5EF4-FFF2-40B4-BE49-F238E27FC236}">
                <a16:creationId xmlns:a16="http://schemas.microsoft.com/office/drawing/2014/main" id="{30F60335-1F6D-417D-9A27-9280A8B2CD7C}"/>
              </a:ext>
            </a:extLst>
          </p:cNvPr>
          <p:cNvPicPr>
            <a:picLocks noChangeAspect="1"/>
          </p:cNvPicPr>
          <p:nvPr/>
        </p:nvPicPr>
        <p:blipFill>
          <a:blip r:embed="rId2"/>
          <a:stretch>
            <a:fillRect/>
          </a:stretch>
        </p:blipFill>
        <p:spPr>
          <a:xfrm>
            <a:off x="0" y="0"/>
            <a:ext cx="9144000" cy="345989"/>
          </a:xfrm>
          <a:prstGeom prst="rect">
            <a:avLst/>
          </a:prstGeom>
          <a:effectLst>
            <a:outerShdw blurRad="419100" dist="38100" dir="5400000" sx="122000" sy="122000" algn="t" rotWithShape="0">
              <a:prstClr val="black">
                <a:alpha val="40000"/>
              </a:prstClr>
            </a:outerShdw>
          </a:effectLst>
        </p:spPr>
      </p:pic>
      <p:pic>
        <p:nvPicPr>
          <p:cNvPr id="5" name="Picture 4">
            <a:extLst>
              <a:ext uri="{FF2B5EF4-FFF2-40B4-BE49-F238E27FC236}">
                <a16:creationId xmlns:a16="http://schemas.microsoft.com/office/drawing/2014/main" id="{6EB4B382-81F7-4D65-A1B9-865F62F606DC}"/>
              </a:ext>
            </a:extLst>
          </p:cNvPr>
          <p:cNvPicPr>
            <a:picLocks noChangeAspect="1"/>
          </p:cNvPicPr>
          <p:nvPr/>
        </p:nvPicPr>
        <p:blipFill>
          <a:blip r:embed="rId2"/>
          <a:stretch>
            <a:fillRect/>
          </a:stretch>
        </p:blipFill>
        <p:spPr>
          <a:xfrm>
            <a:off x="0" y="6634976"/>
            <a:ext cx="9144000" cy="223024"/>
          </a:xfrm>
          <a:prstGeom prst="rect">
            <a:avLst/>
          </a:prstGeom>
          <a:effectLst>
            <a:outerShdw blurRad="355600" dist="38100" dir="15660000" sx="107000" sy="107000" algn="t" rotWithShape="0">
              <a:prstClr val="black">
                <a:alpha val="40000"/>
              </a:prstClr>
            </a:outerShdw>
          </a:effectLst>
        </p:spPr>
      </p:pic>
      <p:pic>
        <p:nvPicPr>
          <p:cNvPr id="7" name="Picture 6">
            <a:extLst>
              <a:ext uri="{FF2B5EF4-FFF2-40B4-BE49-F238E27FC236}">
                <a16:creationId xmlns:a16="http://schemas.microsoft.com/office/drawing/2014/main" id="{1A405059-9881-4BB8-86D4-CE9AFA2CB0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0667" y="5261015"/>
            <a:ext cx="1143740" cy="1143740"/>
          </a:xfrm>
          <a:prstGeom prst="rect">
            <a:avLst/>
          </a:prstGeom>
        </p:spPr>
      </p:pic>
    </p:spTree>
    <p:extLst>
      <p:ext uri="{BB962C8B-B14F-4D97-AF65-F5344CB8AC3E}">
        <p14:creationId xmlns:p14="http://schemas.microsoft.com/office/powerpoint/2010/main" val="3810955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0F60335-1F6D-417D-9A27-9280A8B2CD7C}"/>
              </a:ext>
            </a:extLst>
          </p:cNvPr>
          <p:cNvPicPr>
            <a:picLocks noChangeAspect="1"/>
          </p:cNvPicPr>
          <p:nvPr/>
        </p:nvPicPr>
        <p:blipFill>
          <a:blip r:embed="rId2"/>
          <a:stretch>
            <a:fillRect/>
          </a:stretch>
        </p:blipFill>
        <p:spPr>
          <a:xfrm>
            <a:off x="0" y="0"/>
            <a:ext cx="9144000" cy="345989"/>
          </a:xfrm>
          <a:prstGeom prst="rect">
            <a:avLst/>
          </a:prstGeom>
          <a:effectLst>
            <a:outerShdw blurRad="419100" dist="38100" dir="5400000" sx="122000" sy="122000" algn="t" rotWithShape="0">
              <a:prstClr val="black">
                <a:alpha val="40000"/>
              </a:prstClr>
            </a:outerShdw>
          </a:effectLst>
        </p:spPr>
      </p:pic>
      <p:pic>
        <p:nvPicPr>
          <p:cNvPr id="5" name="Picture 4">
            <a:extLst>
              <a:ext uri="{FF2B5EF4-FFF2-40B4-BE49-F238E27FC236}">
                <a16:creationId xmlns:a16="http://schemas.microsoft.com/office/drawing/2014/main" id="{6EB4B382-81F7-4D65-A1B9-865F62F606DC}"/>
              </a:ext>
            </a:extLst>
          </p:cNvPr>
          <p:cNvPicPr>
            <a:picLocks noChangeAspect="1"/>
          </p:cNvPicPr>
          <p:nvPr/>
        </p:nvPicPr>
        <p:blipFill>
          <a:blip r:embed="rId2"/>
          <a:stretch>
            <a:fillRect/>
          </a:stretch>
        </p:blipFill>
        <p:spPr>
          <a:xfrm>
            <a:off x="0" y="6634976"/>
            <a:ext cx="9144000" cy="223024"/>
          </a:xfrm>
          <a:prstGeom prst="rect">
            <a:avLst/>
          </a:prstGeom>
          <a:effectLst>
            <a:outerShdw blurRad="355600" dist="38100" dir="15660000" sx="107000" sy="107000" algn="t" rotWithShape="0">
              <a:prstClr val="black">
                <a:alpha val="40000"/>
              </a:prstClr>
            </a:outerShdw>
          </a:effectLst>
        </p:spPr>
      </p:pic>
      <p:pic>
        <p:nvPicPr>
          <p:cNvPr id="11" name="Picture 10">
            <a:extLst>
              <a:ext uri="{FF2B5EF4-FFF2-40B4-BE49-F238E27FC236}">
                <a16:creationId xmlns:a16="http://schemas.microsoft.com/office/drawing/2014/main" id="{95A85F0B-D066-444B-93D3-3B1DDF5D37C7}"/>
              </a:ext>
            </a:extLst>
          </p:cNvPr>
          <p:cNvPicPr>
            <a:picLocks noChangeAspect="1"/>
          </p:cNvPicPr>
          <p:nvPr/>
        </p:nvPicPr>
        <p:blipFill rotWithShape="1">
          <a:blip r:embed="rId3"/>
          <a:srcRect t="5550"/>
          <a:stretch/>
        </p:blipFill>
        <p:spPr>
          <a:xfrm>
            <a:off x="1949337" y="836090"/>
            <a:ext cx="5418126" cy="5308785"/>
          </a:xfrm>
          <a:prstGeom prst="rect">
            <a:avLst/>
          </a:prstGeom>
        </p:spPr>
      </p:pic>
      <p:sp>
        <p:nvSpPr>
          <p:cNvPr id="12" name="Content Placeholder 2">
            <a:extLst>
              <a:ext uri="{FF2B5EF4-FFF2-40B4-BE49-F238E27FC236}">
                <a16:creationId xmlns:a16="http://schemas.microsoft.com/office/drawing/2014/main" id="{7CAD65FD-3B41-46D9-9033-FB792A73DA34}"/>
              </a:ext>
            </a:extLst>
          </p:cNvPr>
          <p:cNvSpPr>
            <a:spLocks noGrp="1"/>
          </p:cNvSpPr>
          <p:nvPr>
            <p:ph idx="1"/>
          </p:nvPr>
        </p:nvSpPr>
        <p:spPr>
          <a:xfrm>
            <a:off x="204784" y="5398794"/>
            <a:ext cx="1253080" cy="974034"/>
          </a:xfrm>
        </p:spPr>
        <p:txBody>
          <a:bodyPr>
            <a:normAutofit lnSpcReduction="10000"/>
          </a:bodyPr>
          <a:lstStyle/>
          <a:p>
            <a:pPr marL="0" indent="0">
              <a:buNone/>
            </a:pPr>
            <a:r>
              <a:rPr lang="en-US" sz="1200" dirty="0">
                <a:latin typeface="Open Sans" panose="020B0606030504020204" pitchFamily="34" charset="0"/>
                <a:ea typeface="Open Sans" panose="020B0606030504020204" pitchFamily="34" charset="0"/>
                <a:cs typeface="Open Sans" panose="020B0606030504020204" pitchFamily="34" charset="0"/>
              </a:rPr>
              <a:t>Source: Community College Research Center</a:t>
            </a:r>
          </a:p>
        </p:txBody>
      </p:sp>
      <p:pic>
        <p:nvPicPr>
          <p:cNvPr id="13" name="Picture 12">
            <a:extLst>
              <a:ext uri="{FF2B5EF4-FFF2-40B4-BE49-F238E27FC236}">
                <a16:creationId xmlns:a16="http://schemas.microsoft.com/office/drawing/2014/main" id="{3DEFBC93-9747-47EF-9C3A-0134884D63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10667" y="5261015"/>
            <a:ext cx="1143740" cy="1143740"/>
          </a:xfrm>
          <a:prstGeom prst="rect">
            <a:avLst/>
          </a:prstGeom>
        </p:spPr>
      </p:pic>
    </p:spTree>
    <p:extLst>
      <p:ext uri="{BB962C8B-B14F-4D97-AF65-F5344CB8AC3E}">
        <p14:creationId xmlns:p14="http://schemas.microsoft.com/office/powerpoint/2010/main" val="72173656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WR talk 2018 FFE.pptx  -  AutoRecovered" id="{EC623864-B758-4AFC-9B87-6AE1D8C6BC04}" vid="{5BA1042A-8EEC-479E-95C5-D47866D5E1A5}"/>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WR template 2018" id="{0603F8C5-8662-49F4-8353-07D26870152B}" vid="{96D056C1-BA53-45D3-8D59-E9373C6896AE}"/>
    </a:ext>
  </a:ext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74926</TotalTime>
  <Words>3816</Words>
  <Application>Microsoft Office PowerPoint</Application>
  <PresentationFormat>On-screen Show (4:3)</PresentationFormat>
  <Paragraphs>524</Paragraphs>
  <Slides>25</Slides>
  <Notes>13</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25</vt:i4>
      </vt:variant>
    </vt:vector>
  </HeadingPairs>
  <TitlesOfParts>
    <vt:vector size="36" baseType="lpstr">
      <vt:lpstr>ＭＳ Ｐゴシック</vt:lpstr>
      <vt:lpstr>ＭＳ Ｐゴシック</vt:lpstr>
      <vt:lpstr>Arial</vt:lpstr>
      <vt:lpstr>Calibri</vt:lpstr>
      <vt:lpstr>Calibri Light</vt:lpstr>
      <vt:lpstr>Gotham SSm A</vt:lpstr>
      <vt:lpstr>Open Sans</vt:lpstr>
      <vt:lpstr>Times New Roman</vt:lpstr>
      <vt:lpstr>1_Office Theme</vt:lpstr>
      <vt:lpstr>2_Office Theme</vt:lpstr>
      <vt:lpstr>Office Theme</vt:lpstr>
      <vt:lpstr>PowerPoint Presentation</vt:lpstr>
      <vt:lpstr>Why are you here?</vt:lpstr>
      <vt:lpstr>Postsecondary and Workforce  Readiness Act </vt:lpstr>
      <vt:lpstr>TM Basics</vt:lpstr>
      <vt:lpstr>Common misperceptions of TM</vt:lpstr>
      <vt:lpstr>Content for a senior preparing for work, college, and adulthood</vt:lpstr>
      <vt:lpstr>Important facts on developmental education</vt:lpstr>
      <vt:lpstr>By the numbers</vt:lpstr>
      <vt:lpstr>PowerPoint Presentation</vt:lpstr>
      <vt:lpstr>PWR TM Goal: Reduce Remediation</vt:lpstr>
      <vt:lpstr>Rethinking the senior year of math</vt:lpstr>
      <vt:lpstr>Who is transitional math for?</vt:lpstr>
      <vt:lpstr>TM and Graduation</vt:lpstr>
      <vt:lpstr>NCAA and TM</vt:lpstr>
      <vt:lpstr>PowerPoint Presentation</vt:lpstr>
      <vt:lpstr>PowerPoint Presentation</vt:lpstr>
      <vt:lpstr>PowerPoint Presentation</vt:lpstr>
      <vt:lpstr>PowerPoint Presentation</vt:lpstr>
      <vt:lpstr>PowerPoint Presentation</vt:lpstr>
      <vt:lpstr>Notes on decision process</vt:lpstr>
      <vt:lpstr>PowerPoint Presentation</vt:lpstr>
      <vt:lpstr>PowerPoint Presentation</vt:lpstr>
      <vt:lpstr>Next steps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Transitional Math Where We Are and Where We’re Going</dc:title>
  <dc:creator>Kathleen Almy</dc:creator>
  <cp:lastModifiedBy>Kathleen Almy</cp:lastModifiedBy>
  <cp:revision>161</cp:revision>
  <cp:lastPrinted>2018-10-31T18:28:45Z</cp:lastPrinted>
  <dcterms:created xsi:type="dcterms:W3CDTF">2018-04-23T18:17:50Z</dcterms:created>
  <dcterms:modified xsi:type="dcterms:W3CDTF">2018-10-31T21:51:09Z</dcterms:modified>
</cp:coreProperties>
</file>